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doc" ContentType="application/msword"/>
  <Default Extension="sldx" ContentType="application/vnd.openxmlformats-officedocument.presentationml.slide"/>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6"/>
  </p:notesMasterIdLst>
  <p:handoutMasterIdLst>
    <p:handoutMasterId r:id="rId57"/>
  </p:handoutMasterIdLst>
  <p:sldIdLst>
    <p:sldId id="1694" r:id="rId2"/>
    <p:sldId id="1981" r:id="rId3"/>
    <p:sldId id="1411" r:id="rId4"/>
    <p:sldId id="1912" r:id="rId5"/>
    <p:sldId id="1913" r:id="rId6"/>
    <p:sldId id="1916" r:id="rId7"/>
    <p:sldId id="1917" r:id="rId8"/>
    <p:sldId id="1924" r:id="rId9"/>
    <p:sldId id="1983" r:id="rId10"/>
    <p:sldId id="1925" r:id="rId11"/>
    <p:sldId id="1976" r:id="rId12"/>
    <p:sldId id="1974" r:id="rId13"/>
    <p:sldId id="1927" r:id="rId14"/>
    <p:sldId id="1929" r:id="rId15"/>
    <p:sldId id="1973" r:id="rId16"/>
    <p:sldId id="1996" r:id="rId17"/>
    <p:sldId id="1997" r:id="rId18"/>
    <p:sldId id="1999" r:id="rId19"/>
    <p:sldId id="2000" r:id="rId20"/>
    <p:sldId id="2001" r:id="rId21"/>
    <p:sldId id="2002" r:id="rId22"/>
    <p:sldId id="2003" r:id="rId23"/>
    <p:sldId id="2004" r:id="rId24"/>
    <p:sldId id="2005" r:id="rId25"/>
    <p:sldId id="2006" r:id="rId26"/>
    <p:sldId id="2007" r:id="rId27"/>
    <p:sldId id="2008" r:id="rId28"/>
    <p:sldId id="2010" r:id="rId29"/>
    <p:sldId id="2011" r:id="rId30"/>
    <p:sldId id="2012" r:id="rId31"/>
    <p:sldId id="2013" r:id="rId32"/>
    <p:sldId id="2014" r:id="rId33"/>
    <p:sldId id="1618" r:id="rId34"/>
    <p:sldId id="2016" r:id="rId35"/>
    <p:sldId id="1592" r:id="rId36"/>
    <p:sldId id="2019" r:id="rId37"/>
    <p:sldId id="2020" r:id="rId38"/>
    <p:sldId id="2021" r:id="rId39"/>
    <p:sldId id="2022" r:id="rId40"/>
    <p:sldId id="2023" r:id="rId41"/>
    <p:sldId id="2024" r:id="rId42"/>
    <p:sldId id="2025" r:id="rId43"/>
    <p:sldId id="2026" r:id="rId44"/>
    <p:sldId id="2027" r:id="rId45"/>
    <p:sldId id="2028" r:id="rId46"/>
    <p:sldId id="2029" r:id="rId47"/>
    <p:sldId id="2030" r:id="rId48"/>
    <p:sldId id="2031" r:id="rId49"/>
    <p:sldId id="2032" r:id="rId50"/>
    <p:sldId id="2033" r:id="rId51"/>
    <p:sldId id="2034" r:id="rId52"/>
    <p:sldId id="2035" r:id="rId53"/>
    <p:sldId id="2036" r:id="rId54"/>
    <p:sldId id="2038" r:id="rId55"/>
  </p:sldIdLst>
  <p:sldSz cx="9144000" cy="6858000" type="screen4x3"/>
  <p:notesSz cx="62484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3024">
          <p15:clr>
            <a:srgbClr val="A4A3A4"/>
          </p15:clr>
        </p15:guide>
        <p15:guide id="2" pos="19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85"/>
    <a:srgbClr val="1F1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62" autoAdjust="0"/>
    <p:restoredTop sz="94615" autoAdjust="0"/>
  </p:normalViewPr>
  <p:slideViewPr>
    <p:cSldViewPr snapToGrid="0">
      <p:cViewPr>
        <p:scale>
          <a:sx n="81" d="100"/>
          <a:sy n="81" d="100"/>
        </p:scale>
        <p:origin x="-1380" y="-930"/>
      </p:cViewPr>
      <p:guideLst>
        <p:guide orient="horz" pos="2160"/>
        <p:guide orient="horz" pos="4161"/>
        <p:guide orient="horz" pos="601"/>
        <p:guide orient="horz" pos="1156"/>
        <p:guide pos="2880"/>
        <p:guide pos="72"/>
      </p:guideLst>
    </p:cSldViewPr>
  </p:slideViewPr>
  <p:notesTextViewPr>
    <p:cViewPr>
      <p:scale>
        <a:sx n="100" d="100"/>
        <a:sy n="100" d="100"/>
      </p:scale>
      <p:origin x="0" y="0"/>
    </p:cViewPr>
  </p:notesTextViewPr>
  <p:sorterViewPr>
    <p:cViewPr>
      <p:scale>
        <a:sx n="122" d="100"/>
        <a:sy n="122" d="100"/>
      </p:scale>
      <p:origin x="0" y="15228"/>
    </p:cViewPr>
  </p:sorterViewPr>
  <p:notesViewPr>
    <p:cSldViewPr snapToGrid="0">
      <p:cViewPr varScale="1">
        <p:scale>
          <a:sx n="71" d="100"/>
          <a:sy n="71" d="100"/>
        </p:scale>
        <p:origin x="-3432" y="-112"/>
      </p:cViewPr>
      <p:guideLst>
        <p:guide orient="horz" pos="3024"/>
        <p:guide pos="19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oug\Desktop\Fellow's%20Conferences\Research%20and%20PAS\Resus%20Timer%20Research\Pedi-Cap%20Study\Excel%20for%20Pedicap\Retrospective,%20April%2012,%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345008598063235E-2"/>
          <c:y val="2.5705945364179625E-2"/>
          <c:w val="0.90265499140193672"/>
          <c:h val="0.86564603989298305"/>
        </c:manualLayout>
      </c:layout>
      <c:barChart>
        <c:barDir val="col"/>
        <c:grouping val="stacked"/>
        <c:varyColors val="0"/>
        <c:ser>
          <c:idx val="0"/>
          <c:order val="0"/>
          <c:spPr>
            <a:solidFill>
              <a:srgbClr val="C00000"/>
            </a:solidFill>
            <a:ln>
              <a:solidFill>
                <a:srgbClr val="C00000"/>
              </a:solidFill>
            </a:ln>
          </c:spPr>
          <c:invertIfNegative val="0"/>
          <c:cat>
            <c:strRef>
              <c:f>Sheet1!$A$1:$A$7</c:f>
              <c:strCache>
                <c:ptCount val="7"/>
                <c:pt idx="0">
                  <c:v>0-30</c:v>
                </c:pt>
                <c:pt idx="1">
                  <c:v>31-60</c:v>
                </c:pt>
                <c:pt idx="2">
                  <c:v>61-90</c:v>
                </c:pt>
                <c:pt idx="3">
                  <c:v>91-120</c:v>
                </c:pt>
                <c:pt idx="4">
                  <c:v>121-150</c:v>
                </c:pt>
                <c:pt idx="5">
                  <c:v>151-180</c:v>
                </c:pt>
                <c:pt idx="6">
                  <c:v>&gt;181</c:v>
                </c:pt>
              </c:strCache>
            </c:strRef>
          </c:cat>
          <c:val>
            <c:numRef>
              <c:f>Sheet1!$B$1:$B$7</c:f>
              <c:numCache>
                <c:formatCode>General</c:formatCode>
                <c:ptCount val="7"/>
                <c:pt idx="0">
                  <c:v>0</c:v>
                </c:pt>
                <c:pt idx="1">
                  <c:v>42</c:v>
                </c:pt>
                <c:pt idx="2">
                  <c:v>30</c:v>
                </c:pt>
                <c:pt idx="3">
                  <c:v>14</c:v>
                </c:pt>
                <c:pt idx="4">
                  <c:v>6</c:v>
                </c:pt>
                <c:pt idx="5">
                  <c:v>4</c:v>
                </c:pt>
                <c:pt idx="6">
                  <c:v>4</c:v>
                </c:pt>
              </c:numCache>
            </c:numRef>
          </c:val>
        </c:ser>
        <c:dLbls>
          <c:showLegendKey val="0"/>
          <c:showVal val="0"/>
          <c:showCatName val="0"/>
          <c:showSerName val="0"/>
          <c:showPercent val="0"/>
          <c:showBubbleSize val="0"/>
        </c:dLbls>
        <c:gapWidth val="150"/>
        <c:overlap val="100"/>
        <c:axId val="51598848"/>
        <c:axId val="139563520"/>
      </c:barChart>
      <c:catAx>
        <c:axId val="51598848"/>
        <c:scaling>
          <c:orientation val="minMax"/>
        </c:scaling>
        <c:delete val="0"/>
        <c:axPos val="b"/>
        <c:numFmt formatCode="General" sourceLinked="0"/>
        <c:majorTickMark val="out"/>
        <c:minorTickMark val="none"/>
        <c:tickLblPos val="nextTo"/>
        <c:txPr>
          <a:bodyPr/>
          <a:lstStyle/>
          <a:p>
            <a:pPr>
              <a:defRPr sz="1800"/>
            </a:pPr>
            <a:endParaRPr lang="en-US"/>
          </a:p>
        </c:txPr>
        <c:crossAx val="139563520"/>
        <c:crosses val="autoZero"/>
        <c:auto val="1"/>
        <c:lblAlgn val="ctr"/>
        <c:lblOffset val="100"/>
        <c:noMultiLvlLbl val="0"/>
      </c:catAx>
      <c:valAx>
        <c:axId val="139563520"/>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5159884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29719205353111"/>
          <c:y val="2.3791499746742127E-2"/>
          <c:w val="0.86082560813938569"/>
          <c:h val="0.89803441236512416"/>
        </c:manualLayout>
      </c:layout>
      <c:lineChart>
        <c:grouping val="standard"/>
        <c:varyColors val="0"/>
        <c:ser>
          <c:idx val="0"/>
          <c:order val="0"/>
          <c:spPr>
            <a:ln w="101600">
              <a:solidFill>
                <a:srgbClr val="FFFF00"/>
              </a:solidFill>
            </a:ln>
          </c:spPr>
          <c:marker>
            <c:symbol val="none"/>
          </c:marker>
          <c:errBars>
            <c:errDir val="y"/>
            <c:errBarType val="both"/>
            <c:errValType val="cust"/>
            <c:noEndCap val="0"/>
            <c:plus>
              <c:numRef>
                <c:f>'Graph ANOVA HR'!$B$4:$H$4</c:f>
                <c:numCache>
                  <c:formatCode>General</c:formatCode>
                  <c:ptCount val="7"/>
                  <c:pt idx="0">
                    <c:v>31</c:v>
                  </c:pt>
                  <c:pt idx="1">
                    <c:v>30</c:v>
                  </c:pt>
                  <c:pt idx="2">
                    <c:v>30</c:v>
                  </c:pt>
                  <c:pt idx="3">
                    <c:v>34</c:v>
                  </c:pt>
                  <c:pt idx="4">
                    <c:v>35</c:v>
                  </c:pt>
                  <c:pt idx="5">
                    <c:v>34</c:v>
                  </c:pt>
                  <c:pt idx="6">
                    <c:v>31</c:v>
                  </c:pt>
                </c:numCache>
              </c:numRef>
            </c:plus>
            <c:minus>
              <c:numRef>
                <c:f>'Graph ANOVA HR'!$B$4:$H$4</c:f>
                <c:numCache>
                  <c:formatCode>General</c:formatCode>
                  <c:ptCount val="7"/>
                  <c:pt idx="0">
                    <c:v>31</c:v>
                  </c:pt>
                  <c:pt idx="1">
                    <c:v>30</c:v>
                  </c:pt>
                  <c:pt idx="2">
                    <c:v>30</c:v>
                  </c:pt>
                  <c:pt idx="3">
                    <c:v>34</c:v>
                  </c:pt>
                  <c:pt idx="4">
                    <c:v>35</c:v>
                  </c:pt>
                  <c:pt idx="5">
                    <c:v>34</c:v>
                  </c:pt>
                  <c:pt idx="6">
                    <c:v>31</c:v>
                  </c:pt>
                </c:numCache>
              </c:numRef>
            </c:minus>
            <c:spPr>
              <a:ln w="63500">
                <a:solidFill>
                  <a:srgbClr val="FF0000"/>
                </a:solidFill>
              </a:ln>
            </c:spPr>
          </c:errBars>
          <c:cat>
            <c:strRef>
              <c:f>'Graph ANOVA HR'!$B$2:$H$2</c:f>
              <c:strCache>
                <c:ptCount val="7"/>
                <c:pt idx="0">
                  <c:v>-30</c:v>
                </c:pt>
                <c:pt idx="1">
                  <c:v>-20</c:v>
                </c:pt>
                <c:pt idx="2">
                  <c:v>-10</c:v>
                </c:pt>
                <c:pt idx="3">
                  <c:v>Gold</c:v>
                </c:pt>
                <c:pt idx="4">
                  <c:v>+10</c:v>
                </c:pt>
                <c:pt idx="5">
                  <c:v>+20</c:v>
                </c:pt>
                <c:pt idx="6">
                  <c:v>+30</c:v>
                </c:pt>
              </c:strCache>
            </c:strRef>
          </c:cat>
          <c:val>
            <c:numRef>
              <c:f>'Graph ANOVA HR'!$B$3:$H$3</c:f>
              <c:numCache>
                <c:formatCode>0.0</c:formatCode>
                <c:ptCount val="7"/>
                <c:pt idx="0" formatCode="General">
                  <c:v>89</c:v>
                </c:pt>
                <c:pt idx="1">
                  <c:v>87</c:v>
                </c:pt>
                <c:pt idx="2">
                  <c:v>87</c:v>
                </c:pt>
                <c:pt idx="3">
                  <c:v>99</c:v>
                </c:pt>
                <c:pt idx="4">
                  <c:v>115</c:v>
                </c:pt>
                <c:pt idx="5">
                  <c:v>124</c:v>
                </c:pt>
                <c:pt idx="6">
                  <c:v>135</c:v>
                </c:pt>
              </c:numCache>
            </c:numRef>
          </c:val>
          <c:smooth val="0"/>
        </c:ser>
        <c:dLbls>
          <c:showLegendKey val="0"/>
          <c:showVal val="0"/>
          <c:showCatName val="0"/>
          <c:showSerName val="0"/>
          <c:showPercent val="0"/>
          <c:showBubbleSize val="0"/>
        </c:dLbls>
        <c:marker val="1"/>
        <c:smooth val="0"/>
        <c:axId val="54056448"/>
        <c:axId val="155963328"/>
      </c:lineChart>
      <c:catAx>
        <c:axId val="54056448"/>
        <c:scaling>
          <c:orientation val="minMax"/>
        </c:scaling>
        <c:delete val="0"/>
        <c:axPos val="b"/>
        <c:numFmt formatCode="General" sourceLinked="0"/>
        <c:majorTickMark val="out"/>
        <c:minorTickMark val="none"/>
        <c:tickLblPos val="nextTo"/>
        <c:txPr>
          <a:bodyPr/>
          <a:lstStyle/>
          <a:p>
            <a:pPr>
              <a:defRPr sz="2400">
                <a:latin typeface="Arial" panose="020B0604020202020204" pitchFamily="34" charset="0"/>
                <a:cs typeface="Arial" panose="020B0604020202020204" pitchFamily="34" charset="0"/>
              </a:defRPr>
            </a:pPr>
            <a:endParaRPr lang="en-US"/>
          </a:p>
        </c:txPr>
        <c:crossAx val="155963328"/>
        <c:crosses val="autoZero"/>
        <c:auto val="1"/>
        <c:lblAlgn val="ctr"/>
        <c:lblOffset val="100"/>
        <c:noMultiLvlLbl val="0"/>
      </c:catAx>
      <c:valAx>
        <c:axId val="155963328"/>
        <c:scaling>
          <c:orientation val="minMax"/>
          <c:max val="150"/>
          <c:min val="50"/>
        </c:scaling>
        <c:delete val="0"/>
        <c:axPos val="l"/>
        <c:numFmt formatCode="General" sourceLinked="1"/>
        <c:majorTickMark val="out"/>
        <c:minorTickMark val="none"/>
        <c:tickLblPos val="nextTo"/>
        <c:txPr>
          <a:bodyPr/>
          <a:lstStyle/>
          <a:p>
            <a:pPr>
              <a:defRPr sz="2400">
                <a:latin typeface="Arial" panose="020B0604020202020204" pitchFamily="34" charset="0"/>
                <a:cs typeface="Arial" panose="020B0604020202020204" pitchFamily="34" charset="0"/>
              </a:defRPr>
            </a:pPr>
            <a:endParaRPr lang="en-US"/>
          </a:p>
        </c:txPr>
        <c:crossAx val="54056448"/>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0.49186</cdr:x>
      <cdr:y>0.90373</cdr:y>
    </cdr:from>
    <cdr:to>
      <cdr:x>0.58333</cdr:x>
      <cdr:y>0.99425</cdr:y>
    </cdr:to>
    <cdr:sp macro="" textlink="">
      <cdr:nvSpPr>
        <cdr:cNvPr id="2" name="Rectangle 1"/>
        <cdr:cNvSpPr/>
      </cdr:nvSpPr>
      <cdr:spPr>
        <a:xfrm xmlns:a="http://schemas.openxmlformats.org/drawingml/2006/main">
          <a:off x="4497553" y="4491145"/>
          <a:ext cx="836430" cy="449845"/>
        </a:xfrm>
        <a:prstGeom xmlns:a="http://schemas.openxmlformats.org/drawingml/2006/main" prst="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nchor="ctr"/>
        <a:lstStyle xmlns:a="http://schemas.openxmlformats.org/drawingml/2006/main">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xmlns:a="http://schemas.openxmlformats.org/drawingml/2006/main">
          <a:pPr algn="ctr" fontAlgn="auto">
            <a:spcBef>
              <a:spcPts val="0"/>
            </a:spcBef>
            <a:spcAft>
              <a:spcPts val="0"/>
            </a:spcAft>
            <a:defRPr/>
          </a:pP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1026"/>
          <p:cNvSpPr>
            <a:spLocks noGrp="1" noChangeArrowheads="1"/>
          </p:cNvSpPr>
          <p:nvPr>
            <p:ph type="hdr" sz="quarter"/>
          </p:nvPr>
        </p:nvSpPr>
        <p:spPr bwMode="auto">
          <a:xfrm>
            <a:off x="0" y="0"/>
            <a:ext cx="27432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43" name="Rectangle 1027"/>
          <p:cNvSpPr>
            <a:spLocks noGrp="1" noChangeArrowheads="1"/>
          </p:cNvSpPr>
          <p:nvPr>
            <p:ph type="dt" sz="quarter" idx="1"/>
          </p:nvPr>
        </p:nvSpPr>
        <p:spPr bwMode="auto">
          <a:xfrm>
            <a:off x="3505200" y="0"/>
            <a:ext cx="27432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44" name="Rectangle 1028"/>
          <p:cNvSpPr>
            <a:spLocks noGrp="1" noChangeArrowheads="1"/>
          </p:cNvSpPr>
          <p:nvPr>
            <p:ph type="ftr" sz="quarter" idx="2"/>
          </p:nvPr>
        </p:nvSpPr>
        <p:spPr bwMode="auto">
          <a:xfrm>
            <a:off x="0" y="9144000"/>
            <a:ext cx="27432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645" name="Rectangle 1029"/>
          <p:cNvSpPr>
            <a:spLocks noGrp="1" noChangeArrowheads="1"/>
          </p:cNvSpPr>
          <p:nvPr>
            <p:ph type="sldNum" sz="quarter" idx="3"/>
          </p:nvPr>
        </p:nvSpPr>
        <p:spPr bwMode="auto">
          <a:xfrm>
            <a:off x="3505200" y="9144000"/>
            <a:ext cx="27432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1E3B071-97C0-450F-96FF-D29FC69D2CF5}" type="slidenum">
              <a:rPr lang="en-US"/>
              <a:pPr/>
              <a:t>‹#›</a:t>
            </a:fld>
            <a:endParaRPr lang="en-US"/>
          </a:p>
        </p:txBody>
      </p:sp>
    </p:spTree>
    <p:extLst>
      <p:ext uri="{BB962C8B-B14F-4D97-AF65-F5344CB8AC3E}">
        <p14:creationId xmlns:p14="http://schemas.microsoft.com/office/powerpoint/2010/main" val="154336476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0-23T14:16:16.897"/>
    </inkml:context>
    <inkml:brush xml:id="br0">
      <inkml:brushProperty name="width" value="0.07938" units="cm"/>
      <inkml:brushProperty name="height" value="0.07938" units="cm"/>
      <inkml:brushProperty name="color" value="#FF0000"/>
      <inkml:brushProperty name="fitToCurve" value="1"/>
    </inkml:brush>
  </inkml:definitions>
  <inkml:traceGroup>
    <inkml:annotationXML>
      <emma:emma xmlns:emma="http://www.w3.org/2003/04/emma" version="1.0">
        <emma:interpretation id="{1D994EEB-ACFC-4639-9B57-12D4820FD36C}" emma:medium="tactile" emma:mode="ink">
          <msink:context xmlns:msink="http://schemas.microsoft.com/ink/2010/main" type="writingRegion" rotatedBoundingBox="18799,4698 18852,4698 18852,4771 18799,4771"/>
        </emma:interpretation>
      </emma:emma>
    </inkml:annotationXML>
    <inkml:traceGroup>
      <inkml:annotationXML>
        <emma:emma xmlns:emma="http://www.w3.org/2003/04/emma" version="1.0">
          <emma:interpretation id="{E5AE6F99-2FD5-42A9-B5F3-76500F118276}" emma:medium="tactile" emma:mode="ink">
            <msink:context xmlns:msink="http://schemas.microsoft.com/ink/2010/main" type="paragraph" rotatedBoundingBox="18799,4698 18852,4698 18852,4771 18799,4771" alignmentLevel="1"/>
          </emma:interpretation>
        </emma:emma>
      </inkml:annotationXML>
      <inkml:traceGroup>
        <inkml:annotationXML>
          <emma:emma xmlns:emma="http://www.w3.org/2003/04/emma" version="1.0">
            <emma:interpretation id="{82923C6B-4E04-4EE9-9657-E07B9ACA66F7}" emma:medium="tactile" emma:mode="ink">
              <msink:context xmlns:msink="http://schemas.microsoft.com/ink/2010/main" type="line" rotatedBoundingBox="18799,4698 18852,4698 18852,4771 18799,4771"/>
            </emma:interpretation>
          </emma:emma>
        </inkml:annotationXML>
        <inkml:traceGroup>
          <inkml:annotationXML>
            <emma:emma xmlns:emma="http://www.w3.org/2003/04/emma" version="1.0">
              <emma:interpretation id="{DDDE07FE-C1DF-44C6-83BE-48559FAECAD5}" emma:medium="tactile" emma:mode="ink">
                <msink:context xmlns:msink="http://schemas.microsoft.com/ink/2010/main" type="inkWord" rotatedBoundingBox="18799,4698 18852,4698 18852,4771 18799,4771"/>
              </emma:interpretation>
            </emma:emma>
          </inkml:annotationXML>
          <inkml:trace contextRef="#ctx0" brushRef="#br0">47 73 7 0,'0'0'3'0,"-8"-21"-3"0,4 8 4 15,-1 0-7-15,-4 4 1 16,0 0-1-16,-3 1 1 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20:03:10.177"/>
    </inkml:context>
    <inkml:brush xml:id="br0">
      <inkml:brushProperty name="width" value="0.13333" units="cm"/>
      <inkml:brushProperty name="height" value="0.13333" units="cm"/>
      <inkml:brushProperty name="color" value="#FF0000"/>
      <inkml:brushProperty name="fitToCurve" value="1"/>
    </inkml:brush>
  </inkml:definitions>
  <inkml:trace contextRef="#ctx0" brushRef="#br0">-27 123 5 0,'-13'-59'2'0,"18"29"1"16,-1 17 3-16,0 1-5 15,0 3 0-15,1 13 1 16,3 5 0-16,0 21-2 16,5 16 1-16,0 22 2 15,0 29 0-15,4 13-1 16,-5 0 1-16,-3-4-1 15,-1-4 1-15,1-5-1 16,-1-16 0-16,1-9 0 16,3-9 0-16,-3-8 0 15,-1-17 0-15,-3-4-8 0,3-4 1 16</inkml:trace>
  <inkml:trace contextRef="#ctx0" brushRef="#br0" timeOffset="718.7233">-184 483 7 0,'-63'-47'3'0,"29"22"6"16,25 12-5-16,-3-8-2 15,-1-9 1-15,5-4 1 16,3-4 0-16,10-4-5 16,3-13 0-16,9-9 3 15,17-12 0-15,12-8-2 16,14-5 1-16,-5 8-2 16,0 9 1-16,4 13-1 15,1 12 1-15,3 14-1 16,-8 11 1-16,-4 27 0 15,-4 20 0-15,-5 26 0 16,-4 12 1-16,-17 9 0 16,-12 13 1-16,-5-5 0 15,-8-3 0-15,-5-5 0 0,-3-5 0 16,-5-7 0-16,-5-10 1 16,1-7 0-16,0 3 0 15,0-12-1-15,0 0 0 16,4-4-1-16,0-9 1 15,4-13-2-15,5-8 1 16,3-8-2-16,10-5 0 16,7-4-1-16,9-4 1 15,13 0-2-15,5 4 1 16,11 4 0-16,5 13 0 16,0 9 0-16,1 8 0 0,-10 21 0 15,-3 13 1-15,-5-1 0 16,-4 14 0-16,-10 4 1 15,2 4 0-15,-13-5 0 16,-4 5 1-16,-5-4 0 16,-4-5 1-16,-4 1 0 15,-1-9 0-15,-3-4 0 16,-1-13 1-16,-12-4-1 16,0-13 1-16,0-8 0 15,-9-1 0-15,1-12-1 16,-5-8 0-16,0-5-1 15,4-8 0-15,0 0-7 16,5-5 1-16,8-3-5 16,0-1 1-16</inkml:trace>
  <inkml:trace contextRef="#ctx0" brushRef="#br0" timeOffset="1671.836">786 965 8 0,'17'13'4'0,"34"4"7"16,-34-17-3-16,9-4-7 15,3-5 1-15,0 1 2 16,5-9 0-16,9-4-5 16,0-13 1-16,-5 0 3 15,-4 4 0-15,-5-3 0 16,-8-1 0-16,-4-4 0 0,-4-5 0 16,-9 9-1-16,-4 5 1 15,-9 3-1-15,-3 5 0 16,-10 4-1-16,2 9 1 15,-6 8-3-15,0 8 0 16,1 13-1-16,0 9 1 16,0 8-2-16,3 9 1 15,10 8-1-15,8-13 1 16,12 5 0-16,8-1 0 16,15-8 0-16,2-4 0 15,9-8 1-15,5-14 1 0,-5-8 1 16,-4-12 0-16,5-5 0 15,3-8 1-15,-7-4 0 16,3-5 0-16,-8 0 0 16,-5 1 1-16,-3-5-1 15,-9 4 1-15,-4 1-1 16,-9-5 0-16,-4 4 0 16,0 1 0-16,-4-5-2 15,4 0 1-15,0 4-2 16,8 1 1-16,0 3-2 15,5 9 1-15,5 5-2 16,2-1 1-16,1 13 0 16,5 4 0-16,-1 9-1 15,9 8 1-15,1 9 1 16,2 3 0-16,-3 1 0 16,-4 4 0-16,-1 5 0 0,-3 3 1 15,4-3 0-15,-14-9 0 16,-3-1 0-16,0-7 1 15,-9-1 1-15,-4-4 1 16,-8-4 0-16,-5 0 1 16,-8-4-1-16,-13-5 1 15,0-3-1-15,4-1 1 16,1 0-2-16,3 0 0 16,6 1-2-16,3-1 1 15,3 0-6-15,10 0 1 16,4 0-6-16,21 5 0 0</inkml:trace>
  <inkml:trace contextRef="#ctx0" brushRef="#br0" timeOffset="2312.5274">1913 424 24 0,'-9'-26'12'0,"35"26"-14"15,-13-4 18-15,-1 0-16 16,5-5 0-16,0-4 1 16,4-3 1-16,5-1 0 0,3-9 0 15,5 5-6 1,4 4 0-16,-8 9-2 0,-9-18 1 15</inkml:trace>
  <inkml:trace contextRef="#ctx0" brushRef="#br0" timeOffset="2078.1582">1866-389 12 0,'-4'-9'6'0,"8"18"5"0,0-1-1 15,5 18-9-15,-1 20 0 16,9 18 0-16,5 20 0 16,-5 9-2-16,-1 5 0 15,6 3 1-15,-5 14 1 16,4-9-1-16,0-13 1 16,0-9 0-16,0-12 1 15,0-8 1-15,1-18 1 16,3 5 0-16,1-17 0 15,-1-9-7-15,-4-3 0 0,0-1-4 16,-4-4 1-16</inkml:trace>
  <inkml:trace contextRef="#ctx0" brushRef="#br0" timeOffset="3437.5113">3035-609 18 0,'-16'-39'9'0,"11"65"-7"16,5-13 10-16,0 16-12 15,5 18 0-15,3 42-1 16,0 12 1-16,9 14 0 16,5-1 0-16,3 4 0 15,5-8 0-15,-1-4 1 16,-4-13 1-16,1-8 1 16,-5-17 0-16,1-13 0 15,-6-9 1-15,1-3-7 16,0-14 0-16,0-7-4 0,-9-10 1 15</inkml:trace>
  <inkml:trace contextRef="#ctx0" brushRef="#br0" timeOffset="3968.7389">2862-182 15 0,'-55'-76'7'0,"34"4"-6"0,21 51 7 0,0-5-7 16,0-3 0-16,8-1 0 16,5-4 1-16,7-8-3 15,11 4 0-15,2 0 1 16,6 4 1-16,16 4-2 16,0 13 1-16,-1 9-1 15,6 12 1-15,-13 9 0 16,-10 12 1-16,1 1-1 15,-7 12 1-15,-6 8 0 16,-4 18 1-16,-4 3 0 16,-5 1 0-16,-7 4 1 15,-10 0 0-15,2-8 0 16,-11 3 1-16,-7-20-1 16,-4-5 1-16,-1-12-2 15,1-9 1-15,0-8-2 16,0-5 1-16,3-12-3 15,14-4 1-15,3-1-2 16,5-4 0-16,9 5-1 0,8 8 0 16,4 13-1-16,9 12 0 15,-5 5 0-15,0 8 1 16,6 8 0-16,2 1 0 16,1 4 2-16,4 4 1 15,1-4 1-15,-2-1 1 16,1-7 1-16,5-5 1 15,3-4-2-15,-3-5 1 16,3 1-7-16,-8-5 1 0,1 5-4 16,-1 4 1-16</inkml:trace>
  <inkml:trace contextRef="#ctx0" brushRef="#br0" timeOffset="5172.006">4204 271 17 0,'-4'-21'8'0,"-4"-17"-1"0,3 21 12 16,1 0-18-16,-4-4 1 16,-5-9 0-16,0 5 1 15,0-1-3-15,1 9 0 16,-5 1 2-16,4 7 0 16,-4 13-2-16,-4 9 1 15,0 17-1-15,-5 12 0 16,5 9-3-16,4 8 1 15,9 9-1-15,8 8 1 16,8-8 0-16,1-9 1 16,3-8 0-16,1-13 1 15,0-13 1-15,4-12 0 0,0-9 2 16,4-17 0-16,4-8 0 16,1-13 0-16,-1 1 0 15,-4-6 0-15,1 1-1 16,-10 0 1-16,-3 0-2 15,-9 4 1-15,-5 5-1 16,-3 3 0-16,-5 9-1 16,1 0 0-16,3 5-1 15,1 3 1-15,-1 9-2 16,5 9 1-16,4 12-3 16,4 9 1-16,9 8 0 15,4 8 0-15,8 5 0 16,5 0 0-16,0 0 1 15,-5-9 0-15,5-4 2 16,4-8 0-16,-5-5 1 0,-8-4 0 16,5-8 1-16,-6-5 1 15,2-8 0-15,-5-8 0 16,0-5-1-16,-4-12 1 16,-5-1-1-16,-4-12 1 15,-4 0-2-15,-4 0 0 16,0 0-1-16,-4-4 1 15,3-1-1-15,1 5 0 16,4 4-1-16,0 5 1 16,4 8-2-16,5 4 1 15,3 8-2-15,1 9 1 0,4 9-1 16,4 8 0-16,0 8 0 16,-4 13 0-16,0 0 0 15,0 9 1-15,0-1 0 16,0-3 1-16,-5-5 1 15,5-4 1-15,-3-5 0 16,-6-8 0-16,1-4 2 16,-1-8 1-16,-4-1 0 15,-4-8 0-15,0-4-1 16,-4-13 0-16,0-8-1 16,0-5 1-16,-1-8-2 15,-3-4 0-15,-1-5-1 16,0 1 1-16,6 3-2 15,-2 5 1-15,1 4-1 16,-1 9 1-16,5-1-3 16,0 14 1-16,5 3-2 0,-1 9 0 15,4 13-1-15,6 8 1 16,3 9-1-16,4 4 1 16,4 4 2-16,5 4 0 15,4-4 2-15,0 0 0 16,-1-8 4-16,14-5 0 15,3-4-3-15,2-12 0 16,-6-1-6-16,5-3 0 16</inkml:trace>
  <inkml:trace contextRef="#ctx0" brushRef="#br0" timeOffset="5750.253">5449 170 10 0,'9'-64'5'0,"-1"-29"8"15,-8 67-2-15,-4-3-9 16,-4-1 1-16,-5 1 2 16,-4 12 0-16,5 17-5 15,-6 12 0-15,-3 18 2 16,-9 8 1-16,1 13-3 16,3 8 1-16,9 5-2 15,9 3 0-15,8 1-2 16,8 0 1-16,1-17 1 15,4-9 0-15,-1-12 2 16,1-18 0-16,4-16 2 16,0-9 0-16,4-8 0 0,0-4 1 15,0-9-1-15,-4 0 1 16,0 0-1-16,-8 5 0 16,-5-5-2-16,-4 8 0 15,-4 1 0-15,-5 4 0 16,1 0-1-16,-4 8 1 15,3 4-2-15,1 9 1 16,-1 9-2-16,4 4 1 16,10 8-3-16,4 13 0 15,8 8 0-15,8 13 0 0,8 17 1 16,6 0 0-16,3 4 0 16,-8 0 0-16,0 1 3 15,-8-1 0-15,-1-4 0 16,-4-5 0-16,-4-7 3 15,-9-10 0-15,-8-3 1 16,-4-5 0-16,-9-4 0 16,-8-12 1-16,-4-9-1 15,-9-9 0-15,-9 1-2 16,1-9 0-16,-5-9-1 16,9 5 0-16,-8-4-1 15,-1-1 0-15,-3 1-1 16,3 3 1-16,5-3-1 15,7 4 1-15,6 4-1 16,7 4 0-16,10 0 0 16,3 5 0-16,14-1-1 0,8 5 0 15,12-5-8 1,18-8 1-16</inkml:trace>
  <inkml:trace contextRef="#ctx0" brushRef="#br0" timeOffset="6281.5805">5521 313 20 0,'-29'0'10'0,"58"13"-6"16,-12-13 6-16,4-8-9 16,5 3 1-16,3-7 0 15,5-5 1-15,9 0-4 16,-1-4 1-16,0-5 3 15,1 1 0-15,-9-5 0 16,-5 1 0-16,-3 3 0 16,-9-3 0-16,-5 3 0 0,-7 5 0 15,-10 0-2 1,-3 4 1-16,-8 4-1 0,-6 5 1 16,-8 4-2-16,1 12 0 15,-1 5-1-15,-4 12 0 16,0 13-1-16,0 9 1 15,9 8-2-15,4 0 0 16,12 0-2-16,9 13 1 16,9-13 0-16,8-13 1 15,16-8 1-15,10-13 1 16,3-8 3-16,-3-18 0 0,-1-7 1 16,1-5 0-16,3 4-9 15,1 0 1-15</inkml:trace>
  <inkml:trace contextRef="#ctx0" brushRef="#br0" timeOffset="9594.069">6347-1067 10 0,'-12'-21'5'0,"3"93"1"15,4-38 5-15,5 21-10 16,-3 26 0-16,-2 7 0 16,1 14 0-16,4 12-2 15,4 5 1-15,4-22 2 0,1-12 1 16,4-5-1-16,0-8 1 15,8-8-7-15,0-18 1 16,5 1-2-16,-5-30 1 16</inkml:trace>
  <inkml:trace contextRef="#ctx0" brushRef="#br0" timeOffset="9750.3725">6428 555 28 0,'-51'-51'14'0,"55"13"-20"16,1 29 27-16,-1 1-22 15,4-1 1-15,13 1-14 16,1 0 0-16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20:35:43.996"/>
    </inkml:context>
    <inkml:brush xml:id="br0">
      <inkml:brushProperty name="width" value="0.93333" units="cm"/>
      <inkml:brushProperty name="height" value="0.93333" units="cm"/>
      <inkml:brushProperty name="color" value="#3165BB"/>
      <inkml:brushProperty name="fitToCurve" value="1"/>
    </inkml:brush>
  </inkml:definitions>
  <inkml:trace contextRef="#ctx0" brushRef="#br0">5 0 1 0,'-5'5'0'0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20:35:45.215"/>
    </inkml:context>
    <inkml:brush xml:id="br0">
      <inkml:brushProperty name="width" value="0.93333" units="cm"/>
      <inkml:brushProperty name="height" value="0.93333" units="cm"/>
      <inkml:brushProperty name="color" value="#3165BB"/>
      <inkml:brushProperty name="fitToCurve" value="1"/>
    </inkml:brush>
  </inkml:definitions>
  <inkml:trace contextRef="#ctx0" brushRef="#br0">0 158 2 0,'4'4'1'0,"9"-4"-1"0,-13 0 1 0,13-4-1 16,-9 0 0-16,-4 4 1 16,0 0 0-16,4-5-1 15,-4 5 0-15,0 0 1 16,0 0 1-16,5-8-1 15,-1 4 0-15,-4 4-1 16,8-9 1-16,1 5-1 16,-1 0 0-16,1 0 0 15,-1 4 0-15,1-5 0 16,3 1 0-16,1 0 0 16,0-5 0-16,4 1 0 0,0 4 0 15,0-1 0-15,8 1 0 16,5 4 0-16,-1-4 1 15,5-5-1-15,-4 1 0 16,4 0 0-16,-5-1 0 16,5 1 0-16,-8 3 0 15,-1 5-1-15,0-4 1 16,0 4 0-16,1 0 0 16,0 0-1-16,3 4 1 15,1-4 0-15,0 5 1 0,-1-5-1 16,0 0 0-16,2 0 0 15,-2 4 0-15,5 0 0 16,8-8 0-16,0 8 0 16,-4-8 0-16,1 4 0 15,-1-4 1-15,-4 4-1 16,-5 0 1-16,-3-5-1 16,-5 5 1-16,0-4-1 15,-4 4 1-15,0 0-1 16,-4-4 1-16,-1 0-1 15,5-1 0-15,-4 5 0 16,-5 0 0-16,1 5 0 16,-1-5 0-16,1 0 0 15,-1 4 0-15,1-4 0 16,-1 0 1-16,1 4-1 16,-1-4 0-16,1 0 0 15,-1 0 1-15,1 0-1 16,-1 0 1-16,0 0-1 0,0 0 0 15,1 0 0-15,-1 0 0 16,1 0 0-16,0-4 0 16,-1 4 0-16,1-4 1 15,-5-1-1-15,4 5 0 16,-3 0 0-16,3 0 0 16,-4-4 0-16,4 0 0 15,1 8 0-15,-1-4 0 16,1 9 0-16,0-5 0 15,-1 0-1-15,1 0 1 0,-1 1 0 16,-4-1 0-16,1-4 0 16,-2 4 0-16,2-4 0 15,-1 0 0-15,1 0 0 16,3 0 1-16,-4 0-1 16,1 0 0-16,-5 0 0 15,3 4 0-15,-3-4 0 16,0 0 1-16,0 0-1 15,0 0 0-15,0 0 0 16,0 0 0-16,5-4 0 16,-5 4 0-16,8-4 0 15,-8 4 0-15,0 0 0 16,0 0 0-16,5 4 0 16,-5-4 0-16,0 4 0 15,0-4 1-15,0 0-2 16,0 0 1-16,0 0 0 0,0 0 0 15,0 0 0-15,-5-4 0 16,1 4 0-16,4 0 1 16,0 0-1-16,-4 0 0 15,4 0 0-15,0 4 0 16,0-4 0-16,0 0 0 16,0 0 0-16,0 5 0 15,0-5-1-15,0 0 0 16,0 0-2-16,4 12 1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20:36:00.043"/>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-2 152 6 0,'-4'4'3'0,"4"-21"-2"0,0 17 4 15,0 0-5-15,0 0 1 16,0 0-1-16,0 0 0 0,0 0-1 16,0 0 1-16,0 0 0 15,0 0 1-15,4-9-2 16,-4 9 1-16,5-8 0 16,3 4 0-16,1-5 0 15,-1 5 0-15,1 0 0 16,3 0 0-16,1 4 0 15,3-5 0-15,-2 5 0 16,-2 0 0-16,5 0 0 16,0 0 0-16,0 0 0 15,4 0 0-15,1-4 0 16,-1 0 0-16,-1-5 0 16,11 5 0-16,3 0-1 15,-5 0 1-15,1-1 0 16,-1 5 0-16,-4 5 0 15,1-1 0-15,0 0 0 16,-1 0 1-16,-4 5-1 0,1-1 0 16,-5-3 0-16,-1-1 0 15,1-4 0-15,5-4 0 16,-1-1 0-16,4-3 0 16,4-1 0-16,2-3 1 15,-2 3-1-15,-3 1 0 16,3 4 0-16,-3 4 1 15,-1 0-1-15,-4 0 0 16,1 0 0-16,2 0 0 16,2 0 0-16,-4-5 0 0,-1 1 0 15,4 4 1-15,1-4-1 16,-9 4 0-16,-1 0 0 16,1 0 1-16,0 0-2 15,5 0 1-15,-1 0 0 16,-1 0 0-16,2 0 0 15,-5-4 1-15,-4-1-2 16,0 1 1-16,-1 4 0 16,0-4 0-16,2 0-1 15,3 4 1-15,-5-5 0 16,5 5 0-16,-4 0 0 16,0 0 0-16,4 0 0 15,0 0 0-15,0 0 0 16,-1 0 0-16,1 0 0 15,0 0 0-15,0 0 0 16,0 5 0-16,0-1 0 0,0 4 0 16,0 1 0-16,0-1 0 15,-4 1 0-15,4-1 0 16,0 1 0-16,0-5 0 16,0 0 0-16,4 5 0 15,-4-1 0-15,0 1 0 16,3-1 0-16,-2 0 0 15,3 1 0-15,0-1 0 16,0 1 0-16,1-1 0 16,-1-3 0-16,-1-1 1 0,-3 0 0 15,1 0 0-15,-5 1-1 16,-5-1 1-16,1 0-1 16,-1 0 1-16,0 0-1 15,-3 1 1-15,-2-1-1 16,2 0 0-16,-1 0 0 15,1 1 0-15,-2 3 1 16,2-4 1-16,-1 1-1 16,1-1 1-16,-1 4 0 15,0-4 0-15,0 1-1 16,1-1 1-16,-1 4-2 16,0-3 0-16,0-10 0 15,5-3 1-15,-5 8-2 16,4-4 1-16,-3 4 0 15,3 0 0-15,-4 12-3 16,1-3 1-16,-5-5-2 0,3 9 1 16,2-5-1-16,-1-3 1 15,1-1-1-15,-1 0 0 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20:36:04.590"/>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0 83 3 0,'4'-12'1'0,"13"-1"1"0,-8 9 1 15,-1 0-3-15,1-1 0 16,4 1 1-16,3 0 1 16,1-5-3-16,5 1 1 15,3 4 1-15,0-1 0 16,1 1-1-16,3 0 1 0,5 4-1 15,0 0 0-15,-4 0 0 16,0 0 0-16,-6 4 0 16,2 0 0-16,0 1 0 15,-1-1 0-15,4 0 0 16,6-4 0-16,2 4 0 16,1 1 0-16,5-1 0 15,-5 4 1-15,9 5-1 16,0-5 0-16,-1 9 0 15,0 0 0-15,1-4 0 16,-5 4 1-16,-4 0-1 16,-4-9 0-16,4 5 0 15,0 4 0-15,1 0 0 16,-1-4 1-16,0-1-1 16,4 1 0-16,-4 0 0 15,5-1 0-15,3 1 0 0,1 4 0 16,4 0 0-16,-5-4 0 15,5-1 0-15,-9 1 0 16,-3 4 0-16,-1-8 0 16,-1-1 0-16,1 5 0 15,1-1 0-15,3 1 0 16,0-4 0-16,5-5 0 16,-1 0 0-16,5 4 0 15,0 1 0-15,4 4 0 16,-8 8 0-16,-1-4 0 0,-8-5 0 15,-4 1 0-15,0 0 0 16,4 0 1-16,0-1-1 16,5-3 0-16,-1-1 0 15,5 1 1-15,-1-1-1 16,-3 5 0-16,3-5 0 16,0 1 0-16,6-1 0 15,-6 5 0-15,-3-5 0 16,-1 1 0-16,-9-1 0 15,1-3 0-15,0-1 0 16,1 0 0-16,2 0 0 16,1-4 0-16,5 4 0 15,-1 1 1-15,0-1-1 16,-4 0 0-16,1 0 0 16,7 1 1-16,-3-1-1 15,3 0 0-15,1-4-1 0,-1 0 1 16,-8 0 0-16,-4 0 0 15,-4 0 0-15,0 0 0 16,4 0 0-16,-1 0 0 16,1 4 0-16,0 1 0 15,0-1 0-15,-1 0 1 16,1 0-1-16,4 1 0 16,-4-5 0-16,0 0 1 15,4 0-1-15,0 0 0 16,5 0 2-16,3 0 0 15,-7 0-1-15,-6 0 1 0,-3 0 0 16,-5 0 0-16,1 0-1 16,-1 0 1-1,1 0-2 1,-1 4 0-16,1 0 0 16,-5 0 0-16,-4 0 0 15,-5 1 0-15,1-1 0 16,-4 0 0-16,-5 5 1 15,0-1 0-15,-4 1-1 16,0-1 0-16,0-4 0 16,0 0 1-16,0 1-1 15,0-1 0-15,0-4 0 16,0 4 0-16,0-4 0 16,0 4 1-16,0 1-3 15,0 3 1-15,0 5-4 16,8 4 1-16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20:36:08.591"/>
    </inkml:context>
    <inkml:brush xml:id="br0">
      <inkml:brushProperty name="width" value="0.93333" units="cm"/>
      <inkml:brushProperty name="height" value="0.93333" units="cm"/>
      <inkml:brushProperty name="color" value="#3165BB"/>
      <inkml:brushProperty name="fitToCurve" value="1"/>
    </inkml:brush>
  </inkml:definitions>
  <inkml:trace contextRef="#ctx0" brushRef="#br0">-3 2 3 0,'-4'12'1'0,"16"-7"1"0,-12-5 1 15,9 0-3-15,-1 0 1 16,1-5 0-16,4 1 1 15,-5 0-2-15,5 4 0 16,4-9 1-16,-8 9 0 16,-1 0 0-16,-8 0 0 15,9 5-1-15,-1-1 1 16,-4-4-1-16,0 4 0 0,0 0 0 16,5-4 0-16,-1 5 0 15,1-1 0-15,0 0 0 16,-1 0 0-1,9 9 0 1,-5 0 0-16,5-1 0 16,0 1 1-16,1-4-1 15,-1 3 0-15,3 1 0 16,1 0 0-16,5-1 0 16,-1 1 0-16,1 8 0 15,0-8 0-15,3 4 0 16,-4 4 0-16,5 0 0 15,4 0 1-15,0 5-2 16,-1-1 1-16,1-4 0 16,-4 1 0-16,4-1 0 0,-9 0 0 15,5 4 0-15,0 1 0 16,-1 3 0-16,1-3 1 16,0-1-1-16,3 9 0 15,1-4 0-15,-4-9 0 16,0-4 0-16,-1 0 0 15,5 0 0-15,9-5 1 16,-2 1 0-16,2-5 0 16,0 1 0-16,-5-1 0 15,4 1-1-15,-8-5 1 0,-4 5-1 16,-1-5 0-16,1 0 0 16,0-4 0-16,-1 0 0 15,5 0 0-15,0 0-1 16,-5 0 1-16,6 0 0 15,-6 0 0-15,0 4 0 16,5 0 0-16,4 1-1 16,5-1 1-16,-5 0 0 15,9 0 0-15,-5 1 0 16,-4-1 1-16,-4 0-1 16,-4-4 0-16,3 0 0 15,1 4 0-15,0-4 0 16,0 0 1-16,0 5-1 15,0-5 0-15,4 0 0 16,-4 0 0-16,4 0 0 16,4 4 0-16,9 0 0 0,0 0 0 15,-4 1 0-15,4-1 0 16,-9-4-1-16,-4 4 1 16,0 4 0-16,0-3 0 15,-4-1 0-15,4 0 0 16,0 0 0-16,5-4 1 15,-1 0-1-15,-4 0 0 16,8 5 0-16,6-5 0 16,3 0 0-16,-4 0 0 15,-5 0 0-15,-3 0 0 16,-5 0 0-16,-4 0 1 0,-1-9 0 16,6 5 0-16,-2 0-1 15,6-1 1-15,-5 5-1 16,5 0 1-16,-2 0-1 15,-2 5 1-15,11-5-2 16,1 0 1-16,4 8 0 16,-4-4 0-16,-4 1-1 15,-5-5 1-15,-4 0-1 16,5 4 1-16,-1 0 0 16,0 0 0-16,1 1 0 15,-1-1 0-15,0 0 0 16,1 0 0-16,-1 5 0 15,0-5 1-15,5 0-1 16,-5-4 1-16,1 4-1 16,-6 1 1-16,2-5-1 15,-6 4 1-15,-7-4-1 0,-5 0 0 16,1-4 0-16,-5 4 1 16,0 0-1-16,0 0 0 15,-1 0 0-15,1 0 1 16,0-5-1-16,0 10 0 15,-4-1 0-15,0-4 0 16,-1 0 0-16,-4 0 1 16,1 0 0-16,-9 0 0 15,0 0 0-15,0 0 0 16,0 0 0-16,0 0 1 0,0 0-1 16,-4 4 1-16,-1 0-4 15,2 9 1-15,-6 4-5 16,9 13 1-16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20:36:47.576"/>
    </inkml:context>
    <inkml:brush xml:id="br0">
      <inkml:brushProperty name="width" value="0.93333" units="cm"/>
      <inkml:brushProperty name="height" value="0.93333" units="cm"/>
      <inkml:brushProperty name="color" value="#3165BB"/>
      <inkml:brushProperty name="fitToCurve" value="1"/>
    </inkml:brush>
  </inkml:definitions>
  <inkml:trace contextRef="#ctx0" brushRef="#br0">0 166 2 0,'8'-9'1'0,"4"14"-2"0,-7-15 2 16,4 6-1-16,-1 4 0 16,9-4 0-16,-4 4 0 0,4 0 0 15,0 0 0-15,0 4-1 16,4 0 1-16,-1 1 0 16,2 0 0-16,4-1 0 15,-2 9 0-15,-2-5 0 16,4 1 1-16,-5 4-1 15,4-4 1-15,1-9-1 16,3 4 1-16,5-4 0 16,4 4 0-16,5-4-1 15,3 0 1-15,0 0-1 16,14 0 1-16,7-8-1 16,-7 4 1-16,-1-1-1 15,-8 1 1-15,-1-5-1 16,1 9 1-16,0-5-1 15,4-3 1-15,-4 8-1 16,-1-4 0-16,5 0 0 16,5-5 0-16,-5 5 0 15,-4 4 0-15,-1 0 0 0,1-5 1 16,-4 5-1-16,-9-5 1 16,0 1-1-16,0 0 1 15,0 4-1-15,0-9 1 16,1 1-1-16,-1 0 1 15,0-2-1-15,-4-3 0 16,4 1 0-16,4 3 1 16,0 5-2-16,-3-1 1 15,-1-4 0-15,-1 5 0 0,1 4 0 16,-4 0 0-16,0 0-1 16,-4 0 1-16,-5 4 0 15,1-4 0-15,0 4 0 16,-1 1 0-16,0 0 0 15,0-1 0-15,1 0 0 16,8 1 0-16,-8-5 0 16,3 4 0-16,-4 0 0 15,0 0 1-15,9 1-1 16,0-1 0-16,0 0 0 16,0 1 0-16,0-5 0 15,0 0 1-15,0 5-1 16,0-5 0-16,-5 0 0 15,0 4 0-15,-3-4 0 16,-5 0 0-16,4-4 0 16,1 4 0-16,0 0 0 15,3 0 0-15,-3 0 0 16,-1 0 0-16,1 0 0 0,3 4 0 16,-3-4 0-16,3 0 0 15,0 0 0-15,10 0 1 16,-6 0-1-16,6-4 0 15,-6 4 0-15,1-5 0 16,0 0 0-16,0 1 0 16,-4 0 0-16,-1-5 0 15,-3 5 0-15,-1 0 1 0,1-1-1 16,3 1 0-16,-3-5 0 16,-1 4 1-16,5-3-1 15,-1 4 0-15,1 4 0 16,0-4 0-16,-5-1 0 15,0 1 0-15,5 0 0 16,0 4 0-16,4 0-1 16,4-4 1-16,-4-2 0 15,0-2 0-15,-5 4 0 16,0-1 0-16,1-3 0 16,0 4 1-16,-5 4-1 15,-4-4 0-15,5 4 0 16,-5 0 1-16,0 4-1 15,0-4 0-15,0 4 0 16,0 0 0-16,1 0 0 16,-1 1 1-16,0-1-1 15,0-4 0-15,0 0 0 16,5 4 0-16,-5-4 0 0,0 0 0 16,0 4-1-16,0-4 1 15,13 6-1-15,-4-2 1 16,4 0 0-16,-4 0 0 15,-1 5 0-15,-3-5 0 16,3 4 0-16,-3 2 1 16,8-2-1-16,-10-3 0 15,2-1 0-15,-1 0 0 16,1-4 1-16,0 0 1 16,3 0-2-16,0 0 0 0,2-4 0 15,-2 4 0-15,0-4 0 16,1-1 0-16,0 1-2 15,4 0 1-15,4 4 1 16,4-5 1-16,0 0-1 16,1 1 0-16,-5 0 0 15,4 0 0-15,-8 4 0 16,0 0 0-16,-4 0 0 16,-1 0 0-16,-3-4 0 15,-1 4 0-15,0 0 1 16,5-9 0-16,0 5 0 15,-1 4 1-15,-3-4-2 16,3 4 0-16,-4 4 0 16,1-4 0-16,0 4-2 15,-1-4 1-15,8 0-1 16,1 4 1-16,0-4 1 16,1 5 0-16,-2-1 0 0,-3 4 0 15,4-4 1-15,-5 1 1 16,-3 0-1-16,-5-1 1 15,0 0 0-15,0-4 0 16,0 0-1-16,0 5 1 16,-4-1-2-16,5-4 0 15,-1 8 0-15,0-3 0 16,0-1 0-16,0 5 0 0,0-4 0 16,1 3 0-16,-1 0 0 15,0-3 0-15,0 3 0 16,0 1 0-16,1-4 0 15,-1-1 1-15,8-4-1 16,5 0 0-16,-5 4 0 16,2 1 0-16,-2-5 0 15,0 0 0-15,1 0 0 16,0 0 0-16,-4 0 0 16,-2 4 0-16,-2-8 0 15,4 4 0-15,-6-5 0 16,1 5 0-16,5-4 0 15,-1 0 0-15,1-1 0 16,0 0 0-16,-2 1 0 16,2-4 0-16,-1-1 0 15,1 5 0-15,-1 0 0 16,-4-5 1-16,9 0-1 0,0 5 0 31,3 4-1-31,-3 4 1 16,-4-4-1-16,-1 4 1 15,-4 1-1-15,0 4 1 16,0-5-1-16,-8 4 1 16,4-3 0-16,0 3 0 15,-4-4 0-15,-1 6 0 16,1-6-1-16,0 0 1 16,-5 5-1-16,1-5 0 0,-1 0 1 15,1 0 0-15,3 1 0 16,1-5 0-16,-1-5 0 15,6 5 1-15,-1-4 0 16,3 0 0-16,6 0-1 16,0 0 1-16,-1-5-1 15,1 0 1-15,-2 4-1 16,2-3 0-16,4 4 0 16,-9-5 0-16,8 9-1 15,-3-4 0-15,-1 4 1 16,1 0 0-16,-5 0 0 15,0 4 0-15,-4-4 0 16,0 0 0-16,0 4 0 16,-5 1 1-16,5-5-1 15,0 0 1-15,-3 0-1 16,-2 0 0-16,5 4 0 16,0 0 0-16,-5-4 0 0,1 0 0 15,0-8 0-15,-5 8 1 16,1-5-1-16,-1 5 0 15,1-4 0-15,-1 0 1 16,-4 0-1-16,1-5 1 16,3 4-1-16,-8 5 1 15,9-8-1-15,-1-1 1 16,0 5-3-16,5 4 0 16,0 4-3-16,4 5 0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14-11-19T20:09:54.418"/>
    </inkml:context>
    <inkml:brush xml:id="br0">
      <inkml:brushProperty name="width" value="0.13333" units="cm"/>
      <inkml:brushProperty name="height" value="0.13333" units="cm"/>
      <inkml:brushProperty name="color" value="#FF0000"/>
      <inkml:brushProperty name="fitToCurve" value="1"/>
    </inkml:brush>
  </inkml:definitions>
  <inkml:trace contextRef="#ctx0" brushRef="#br0">0 0 0,'0'0'16,"0"0"-16,0 0 16,0 0-16,0 0 15,0 0 1,0 0-1,0 0 1,0 0 0,0 0-1,0 0 1,0 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19:42:06.488"/>
    </inkml:context>
    <inkml:brush xml:id="br0">
      <inkml:brushProperty name="width" value="0.15875" units="cm"/>
      <inkml:brushProperty name="height" value="0.15875" units="cm"/>
      <inkml:brushProperty name="fitToCurve" value="1"/>
    </inkml:brush>
  </inkml:definitions>
  <inkml:trace contextRef="#ctx0" brushRef="#br0">3032 0 29 0,'-96'13'14'0,"-56"9"-9"16,113-13 15-16,-17 4-20 15,-13 4 0-15,-18 9 0 0,-21 9 0 16,-5 8 0-16,-8 1 0 16,0 3 0-16,-5 5 0 15,-4 9-1-15,5 0 0 16,-1 13 0-16,8 4 0 16,1 13-1-16,-9 26 1 15,5 14-1-15,4 25 0 16,0 18 1-16,9 12 0 15,-1 18 0-15,5 9 1 0,0 22-1 16,9 12 1-16,12 22 0 16,9 5 1-16,14 21-1 15,3 26 0-15,27 14 0 16,17 15 0-16,17 19 0 16,18 1 0-16,25-19-1 15,10-8 1-15,13-13 0 16,8-13 0-16,26-9 0 15,17-34 0-15,18-22 0 16,21-22 0-16,9-26 0 16,18-39 1-16,12-30-1 15,10-53 0-15,-1-39 0 16,17-43 1-16,10-47-2 16,-15-44 1-16,10-66-2 15,0-42 1-15,-18-36-1 16,-4-38 0-16,-17-23 1 15,-9-25 0-15,-17-18 1 0,-18-17 1 16,-21-21 1-16,-13-23 1 16,-22-12-1-16,-18 3 1 15,-25-6 0-15,-26 7 0 16,-22 8 0-16,-26 18 0 16,-26 0 0-16,-44 13 0 15,-29 4-4-15,-31-4 0 16,-48-22-8-16,-31 18 1 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14-11-19T19:43:00.221"/>
    </inkml:context>
    <inkml:brush xml:id="br0">
      <inkml:brushProperty name="width" value="0.15875" units="cm"/>
      <inkml:brushProperty name="height" value="0.15875" units="cm"/>
      <inkml:brushProperty name="fitToCurve" value="1"/>
    </inkml:brush>
  </inkml:definitions>
  <inkml:trace contextRef="#ctx0" brushRef="#br0">0 0 0,'0'0'0,"0"0"16,0 0-1</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19:43:22.768"/>
    </inkml:context>
    <inkml:brush xml:id="br0">
      <inkml:brushProperty name="width" value="0.15875" units="cm"/>
      <inkml:brushProperty name="height" value="0.15875" units="cm"/>
      <inkml:brushProperty name="fitToCurve" value="1"/>
    </inkml:brush>
  </inkml:definitions>
  <inkml:trace contextRef="#ctx0" brushRef="#br0">60 1024 20 0,'-16'-43'10'0,"-2"60"-9"15,13-4 11-15,1 26-10 16,4 31 0-16,4 30 1 16,5 30 1-16,5 39-5 15,2 18 0-15,2 4 3 16,4-9 1-16,3 1-2 0,2-23 1 16,-1-29 0-16,-8-14 1 15,-6-30-1-15,1-22 0 16,1-22 1-16,3-21 1 15,-4-26-2-15,-9-31 1 16,-4-35-2-16,-4-29 1 16,4-36-2-16,-9-26 1 15,0-12-2-15,0-18 0 16,-3-13-1-16,3-9 0 16,9 4 0-16,0 10 0 15,0-1 0-15,9 9 1 16,3 26 0-16,2 13 1 0,-6 30-1 15,5 31 1-15,-4 26-2 16,0 35 1-16,0 34-1 16,3 44 0-16,10 43 0 15,-5 35 0-15,1 39 1 16,3 17 0-16,1 5 1 16,0-18 0-16,4-17 0 15,0-8 1-15,0-27 1 16,0-26 0-16,-4-22 0 15,-1-30 1-15,1-26-1 16,0-26 1-16,0-21-1 16,-1-36 1-16,-3-21-2 15,-1-35 0-15,1-21-2 16,-6-14 0-16,2-21-2 16,-1-1 1-16,-1 5-2 0,6 9 1 15,-5 26 0-15,-5 30 1 16,-3 21-1-16,4 40 1 15,-5 31 1-15,-8 42 1 16,8 53-1-16,4 56 1 16,6 35 0-16,3 44 1 15,9 4 0-15,4-5 0 16,5-13 1-16,-5-4 0 16,6-34 1-16,2-27 0 15,-2-21 0-15,3-23 1 16,-1-20-2-16,5-19 1 0,1-8-5 15,-9-8 0-15,-5-5-6 16,1-9 1-16,-1-4-4 16,-4-4 1-16</inkml:trace>
  <inkml:trace contextRef="#ctx0" brushRef="#br0" timeOffset="703.1323">1689 1519 10 0,'-9'96'5'0,"31"12"4"16,-14-69 4-16,5 18-12 15,1-1 0-15,6-8 2 16,6-4 1-16,5-14-2 16,-1-4 0-16,9-17 2 15,-4-18 1-15,4-13-1 16,-4-12 1-16,-1-19-1 16,-3-3 0-16,-10-5-3 15,-8-13 1-15,-8 5 0 16,-10 4 1-16,-8 0-2 0,-8 8 1 15,-10 5-1-15,-3 4 0 16,-5 18-1-16,-1 21 1 16,-3 18-2-16,-13 8 1 15,-1 14-1-15,-2 12 1 16,6 5-5-16,10 4 1 16,12 4-7-16,23 1 1 15,16-1-1-15,10-17 1 16</inkml:trace>
  <inkml:trace contextRef="#ctx0" brushRef="#br0" timeOffset="1171.8871">2673 1033 23 0,'-31'-22'11'0,"-16"14"-10"16,34 8 20-16,-8 4-17 15,-2 9 1 1,-33 35 1 0,-5 4 0-16,14 0-9 0,3-4 0 15,18-5 5-15,13-4 1 16,9-4-3-16,13 4 0 15,12-4-1-15,5 4 0 16,9-13 0-16,4 0 1 16,4 0-1-16,10-4 1 15,-5-5 0-15,-5 5 0 16,-8-5 0-16,-5 1 1 16,-9-1 0-16,-7 0 0 15,-10 1 1-15,-8-1 1 16,-10 0-1-16,-3 5 0 0,-9-5 0 15,0 1 1-15,0 4-2 16,0-5 1-16,4 0-2 16,1 5 0-16,8-5-4 15,-1 1 0-15,10-1-6 16,4-4 0-16,9 0-2 16,8-13 1-16</inkml:trace>
  <inkml:trace contextRef="#ctx0" brushRef="#br0" timeOffset="1625.0777">2552 1189 35 0,'9'-130'17'0,"125"-61"-18"16,-82 130 27-16,18-30-26 15,3-17 1-15,5-10 1 16,5 14 0-16,8 4-2 15,-13 9 0-15,5 9-1 16,-10 16 0-16,-3 14-9 16,-9 18 0-16</inkml:trace>
  <inkml:trace contextRef="#ctx0" brushRef="#br0" timeOffset="1453.1395">2916 825 17 0,'-12'-13'8'0,"15"17"-7"0,-3 0 12 15,0 14-9-15,0 12 1 16,5 18 1-16,4 26 0 15,-1-1-8-15,9 6 0 16,1 3 6-16,-1-4 0 16,5-13-2-16,-5-4 0 15,1-13 0-15,0-5 0 16,-2-8 0-16,-2-9 0 16,3-4-4-16,-8-5 0 15,-5-8-7-15,-4 0 0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19:41:48.097"/>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-1 26 2 0,'-2'-9'1'0,"7"0"-3"0,-5 1 2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19:43:27.940"/>
    </inkml:context>
    <inkml:brush xml:id="br0">
      <inkml:brushProperty name="width" value="0.15875" units="cm"/>
      <inkml:brushProperty name="height" value="0.15875" units="cm"/>
      <inkml:brushProperty name="fitToCurve" value="1"/>
    </inkml:brush>
  </inkml:definitions>
  <inkml:trace contextRef="#ctx0" brushRef="#br0">9997 872 22 0,'0'-43'11'0,"-13"52"-6"16,8-9 18-16,-3 13-22 16,-5 21 0-16,0 19 0 15,5 25 1-15,-1 8-3 16,-4 6 1-16,0-5 1 15,4-5 1-15,0 1 0 16,0-10 0-16,5-12-1 16,4-9 1-16,-4-17-2 15,4-5 1-15,-4-12-7 16,4-14 0-16,0-13-4 16,4-8 0-16</inkml:trace>
  <inkml:trace contextRef="#ctx0" brushRef="#br0" timeOffset="203.1809">9793 812 17 0,'0'-22'8'0,"26"57"0"0,-9-14 9 16,1 18-16-16,12 18 0 16,9 25 0-16,5 1 1 0,12-1-2 15,5 1 0-15,4-9 2 16,0-9 1-16,-8-13-1 15,-5-13 1-15,0-13-7 16,4-9 0-16,5-8-3 16,-13-18 0-16</inkml:trace>
  <inkml:trace contextRef="#ctx0" brushRef="#br0" timeOffset="390.6392">10640 694 33 0,'-30'39'16'0,"-27"100"-20"16,44-91 28-16,4 30-24 15,1 5 1-15,3 4 0 0,5-5 1 16,9-12-11-16,17-10 0 16,4-21 0-16,-3-30 1 15</inkml:trace>
  <inkml:trace contextRef="#ctx0" brushRef="#br0" timeOffset="-2468.7934">5291 2839 27 0,'52'5'13'0,"31"-58"-4"15,-58 23 14-15,10-13-21 16,4-18 0-16,0-9 1 15,-4-12 0-15,-9-14-4 16,-8-8 1-16,-6-9 2 0,-8 9 1 16,-8 4-2-16,-13 18 1 15,-9 8-2-15,-13 17 1 16,-9 23-2-16,-13 34 1 16,-4 39-2-16,-4 43 0 15,4 36-1-15,0 34 1 16,12 39 0-16,14 8 0 15,14 1 0-15,11-5 1 16,14-21 0-16,18-35 1 16,12-26 0-16,9-26 0 0,8-26 0 15,15-27 1-15,3-12 1 16,0-22 0-16,-4-22 1 16,-10-12 0-16,-3-10-5 15,-8-8 1-15,-6 17-8 16,1 5 0-16</inkml:trace>
  <inkml:trace contextRef="#ctx0" brushRef="#br0" timeOffset="-2000.0312">6463 2349 20 0,'-30'-66'10'0,"-14"49"-6"0,31 13 5 16,-8 8-9-16,-5 9 1 15,-5 13 2-15,-4 18 0 16,5 21-3-16,13 22 1 16,12 8 2-16,5 9 0 0,13-4 0 15,5-13 0-15,7-13-1 16,1-18 1-16,1-17-1 16,-1-21 0-16,8-31 0 15,5-18 1-15,-4-21-1 16,-5-26 0-16,-3-4 1 15,-10-10 0-15,-8 10 0 16,-9-1 0-16,-5 10-2 16,-4 12 0-16,-7 17-3 15,-2 18 0-15,1 18-7 16,-1 12 1-16,6 18-5 16,7 25 0-16</inkml:trace>
  <inkml:trace contextRef="#ctx0" brushRef="#br0" timeOffset="-1296.84">6919 2153 20 0,'-9'9'10'0,"0"69"-4"0,14-52 12 15,-1 18-18-15,5 12 1 0,3 18 0 16,2-5 0-16,4 1 0 16,-6-5 0-16,6-13 1 15,-5-9 1-15,0-17 0 16,-5-4 1-16,1-18-1 15,-4-17 0-15,-2-13-1 16,-3-13 0-16,-3-13-1 16,-2-13 0-16,1-4-1 15,-1-5 0-15,-3 0-1 16,3 5 1-16,1 8-1 16,4 13 0-16,0 9 0 15,4 17 0-15,5 18-2 16,4 17 0-16,0 17 0 15,0 22 0-15,5 14 0 16,3 3 1-16,5 13 1 16,1-8 1-16,3-9 2 15,-4-4 1-15,-1-13-1 0,-2-13 1 16,-2-14 0-16,-3-12 1 16,-6-18-2-16,-3-17 0 15,0-13-1-15,0-13 1 16,-5-13-2-16,1-9 0 15,-2-4-1-15,-3-9 0 16,0-8-1-16,5 4 1 16,-1 12 0-16,5 23 0 15,-4 17 0-15,-1 26 0 16,4 30 0-16,1 18 0 0,4 17 1 16,9 13 0-16,0 13-1 15,4-4 1-15,-1 0 0 16,10 0 1-16,1-5 0 15,-2-17 1-15,-4-8-5 16,-4-10 0-16,9-20-6 16,0-19 1-16</inkml:trace>
  <inkml:trace contextRef="#ctx0" brushRef="#br0" timeOffset="-640.5694">7813 1854 24 0,'-26'34'12'0,"43"101"-6"0,-8-100 13 15,0 12-18-15,0 6 1 16,3 16 0-16,6-8 0 16,4 0-3-16,0-9 1 15,4-9 2-15,-1-8 1 16,6-13-1-16,-9-9 1 15,-1-13 0-15,-3-18 0 16,-6-8-1-16,-3-9 0 16,-4-8-1-16,-10-9 1 15,-4-9-2-15,-3-8 0 0,-6-18-1 16,1 4 1-16,-5 1-1 16,1 8 1-16,3 13-1 15,5 9 1-15,0 17-2 16,9 5 1-16,4 13-1 15,9 21 0-15,4 18-1 16,13 21 0-16,8 22 0 16,5 0 0-16,9 5 1 15,0 4 0-15,-5-5 1 16,1-8 1-16,-5-5 1 16,-9-17 1-16,-3-4 0 15,-6-13 1-15,0-9 0 16,-3-9 1-16,-5-12 0 15,0-14 0-15,-4-9-1 16,-9-12 0-16,0-18-2 16,-5-8 0-16,-4-5-2 15,5-9 1-15,0 10-1 16,4 3 0-16,0 1-1 0,4 12 0 16,0 18 0-16,5 17 0 15,5 18-1-15,7 17 0 16,6 18 0-16,7 21 0 15,5 13 0-15,4 13 1 16,10-9 1-16,-1 1 1 16,4-9 1-16,1 4 1 15,-6-17-2-15,-3-14 0 16,0-8-8-16,4-21 1 16</inkml:trace>
  <inkml:trace contextRef="#ctx0" brushRef="#br0" timeOffset="-265.6312">9142 1545 19 0,'-22'74'9'0,"17"87"0"16,10-109 6-16,8 9-14 15,5 0 0-15,8-1 1 16,4-3 0-16,9-14-2 15,-4-17 1-15,4-13 2 16,4-13 0-16,5-13 0 16,-13-22 1-16,-5-21-1 15,-4-13 1-15,-4-10-2 0,-14 1 1 16,-12-4-1 0,-13 4 0-16,-4 4-1 0,-15 13 0 15,-3 18-1-15,-8 8 0 16,-1 17-1-16,0 18 0 15,4 27-1-15,-3 3 0 16,8 9 0-16,4 9 0 16,13 4-1-16,13 4 1 15,9 1-6-15,9-18 0 16,21-13-1-16,10-17 0 0</inkml:trace>
  <inkml:trace contextRef="#ctx0" brushRef="#br0" timeOffset="781.2539">11400-317 22 0,'-9'-18'11'0,"-12"110"-8"16,12-58 19-16,-5 27-22 15,-2 30 1-15,-2 35 1 16,4 13 1-16,2 0-3 16,8 0 1-16,4-4 0 15,8-10 1-15,18-3-9 0,-9-22 0 16</inkml:trace>
  <inkml:trace contextRef="#ctx0" brushRef="#br0" timeOffset="937.5796">11573 1932 40 0,'-51'48'20'0,"28"-1"-26"0,23-42 32 0,-4 3-44 15,13-8 0-15,-9-8-1 16,13-10 0-16</inkml:trace>
  <inkml:trace contextRef="#ctx0" brushRef="#br0" timeOffset="1281.2726">11977-660 25 0,'-30'-78'12'0,"38"43"-17"0,-3 39 20 16,-1 5-16-16,-4 8 1 16,0 35-1-16,0 31 1 15,-4 38 1-15,-1 18 0 16,1 22-1-16,8 8 1 16,10-4-5-16,-2-17 1 15,6-9-2-15,-6-18 0 0</inkml:trace>
  <inkml:trace contextRef="#ctx0" brushRef="#br0" timeOffset="1406.3201">12315 2001 40 0,'5'26'20'0,"17"-17"-29"15,-9-9 41-15,4 0-52 16,9-9 0-16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19:45:56.680"/>
    </inkml:context>
    <inkml:brush xml:id="br0">
      <inkml:brushProperty name="width" value="0.05292" units="cm"/>
      <inkml:brushProperty name="height" value="0.05292" units="cm"/>
      <inkml:brushProperty name="color" value="#FFFFFF"/>
    </inkml:brush>
  </inkml:definitions>
  <inkml:trace contextRef="#ctx0" brushRef="#br0">26981 1159 12 0,'0'-8'6'0,"0"8"-1"15,0 0 7-15,3-5-13 16,-3 5 1-16,0 0-2 16,5-3 0-16,0-2 1 15,-5 5 0-15,3 5-3 16,-3-2 0-16</inkml:trace>
  <inkml:trace contextRef="#ctx0" brushRef="#br0" timeOffset="1843.7796">23724 6916 10 0,'-14'3'5'0,"9"-8"-11"15,5 5 5-15,0 0 0 16,0 0 0-16,0 0 0 15,0 0 0-15,0 0 1 16,0-3 1-16,0-2-2 16,0 5 1-16</inkml:trace>
  <inkml:trace contextRef="#ctx0" brushRef="#br0" timeOffset="3312.5391">20803 15968 8 0,'0'-22'4'0,"11"22"-11"15,-6-8 5-15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14-11-19T19:48:34.224"/>
    </inkml:context>
    <inkml:brush xml:id="br0">
      <inkml:brushProperty name="width" value="0.15875" units="cm"/>
      <inkml:brushProperty name="height" value="0.15875" units="cm"/>
      <inkml:brushProperty name="fitToCurve" value="1"/>
    </inkml:brush>
  </inkml:definitions>
  <inkml:trace contextRef="#ctx0" brushRef="#br0">17 47 0,'0'0'15,"0"0"-15,0 0 16,0 0-16,0 0 16,0 0-16,0 0 15,0 0-15,-17-47 16,17 47 0,0 0-1,0 0 1</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4-11-19T19:55:09.225"/>
    </inkml:context>
    <inkml:brush xml:id="br0">
      <inkml:brushProperty name="width" value="0.15875" units="cm"/>
      <inkml:brushProperty name="height" value="0.15875" units="cm"/>
      <inkml:brushProperty name="fitToCurve" value="1"/>
    </inkml:brush>
  </inkml:definitions>
  <inkml:trace contextRef="#ctx0" brushRef="#br0">18 0 2 0,'-13'5'1'0,"17"8"-2"0,-4-8 2 0,-4 4-2 16,-1 0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3746" name="Rectangle 2"/>
          <p:cNvSpPr>
            <a:spLocks noGrp="1" noChangeArrowheads="1"/>
          </p:cNvSpPr>
          <p:nvPr>
            <p:ph type="hdr" sz="quarter"/>
          </p:nvPr>
        </p:nvSpPr>
        <p:spPr bwMode="auto">
          <a:xfrm>
            <a:off x="0" y="0"/>
            <a:ext cx="2708275"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43747" name="Rectangle 3"/>
          <p:cNvSpPr>
            <a:spLocks noGrp="1" noChangeArrowheads="1"/>
          </p:cNvSpPr>
          <p:nvPr>
            <p:ph type="dt" idx="1"/>
          </p:nvPr>
        </p:nvSpPr>
        <p:spPr bwMode="auto">
          <a:xfrm>
            <a:off x="3538538" y="0"/>
            <a:ext cx="2708275"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43748" name="Rectangle 4"/>
          <p:cNvSpPr>
            <a:spLocks noGrp="1" noRot="1" noChangeAspect="1" noChangeArrowheads="1" noTextEdit="1"/>
          </p:cNvSpPr>
          <p:nvPr>
            <p:ph type="sldImg" idx="2"/>
          </p:nvPr>
        </p:nvSpPr>
        <p:spPr bwMode="auto">
          <a:xfrm>
            <a:off x="723900" y="720725"/>
            <a:ext cx="4800600" cy="3600450"/>
          </a:xfrm>
          <a:prstGeom prst="rect">
            <a:avLst/>
          </a:prstGeom>
          <a:noFill/>
          <a:ln w="9525">
            <a:solidFill>
              <a:srgbClr val="000000"/>
            </a:solidFill>
            <a:miter lim="800000"/>
            <a:headEnd/>
            <a:tailEnd/>
          </a:ln>
          <a:effectLst/>
        </p:spPr>
      </p:sp>
      <p:sp>
        <p:nvSpPr>
          <p:cNvPr id="543749" name="Rectangle 5"/>
          <p:cNvSpPr>
            <a:spLocks noGrp="1" noChangeArrowheads="1"/>
          </p:cNvSpPr>
          <p:nvPr>
            <p:ph type="body" sz="quarter" idx="3"/>
          </p:nvPr>
        </p:nvSpPr>
        <p:spPr bwMode="auto">
          <a:xfrm>
            <a:off x="625475" y="4560888"/>
            <a:ext cx="4997450"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3750" name="Rectangle 6"/>
          <p:cNvSpPr>
            <a:spLocks noGrp="1" noChangeArrowheads="1"/>
          </p:cNvSpPr>
          <p:nvPr>
            <p:ph type="ftr" sz="quarter" idx="4"/>
          </p:nvPr>
        </p:nvSpPr>
        <p:spPr bwMode="auto">
          <a:xfrm>
            <a:off x="0" y="9120188"/>
            <a:ext cx="2708275"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43751" name="Rectangle 7"/>
          <p:cNvSpPr>
            <a:spLocks noGrp="1" noChangeArrowheads="1"/>
          </p:cNvSpPr>
          <p:nvPr>
            <p:ph type="sldNum" sz="quarter" idx="5"/>
          </p:nvPr>
        </p:nvSpPr>
        <p:spPr bwMode="auto">
          <a:xfrm>
            <a:off x="3538538" y="9120188"/>
            <a:ext cx="2708275"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0E52970-50A7-4B58-999F-429840BFCB66}" type="slidenum">
              <a:rPr lang="en-US"/>
              <a:pPr/>
              <a:t>‹#›</a:t>
            </a:fld>
            <a:endParaRPr lang="en-US"/>
          </a:p>
        </p:txBody>
      </p:sp>
    </p:spTree>
    <p:extLst>
      <p:ext uri="{BB962C8B-B14F-4D97-AF65-F5344CB8AC3E}">
        <p14:creationId xmlns:p14="http://schemas.microsoft.com/office/powerpoint/2010/main" val="695164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developed a trial of Milking</a:t>
            </a:r>
            <a:r>
              <a:rPr lang="en-US" baseline="0" dirty="0" smtClean="0"/>
              <a:t> vs. DCC with a </a:t>
            </a:r>
            <a:r>
              <a:rPr lang="en-US" baseline="0" dirty="0" err="1" smtClean="0"/>
              <a:t>proimary</a:t>
            </a:r>
            <a:r>
              <a:rPr lang="en-US" baseline="0" dirty="0" smtClean="0"/>
              <a:t> hypothesis that Milking improved SVC flow</a:t>
            </a:r>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pPr/>
              <a:t>16</a:t>
            </a:fld>
            <a:endParaRPr lang="en-US"/>
          </a:p>
        </p:txBody>
      </p:sp>
    </p:spTree>
    <p:extLst>
      <p:ext uri="{BB962C8B-B14F-4D97-AF65-F5344CB8AC3E}">
        <p14:creationId xmlns:p14="http://schemas.microsoft.com/office/powerpoint/2010/main" val="68758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graphic of differences in Mean Blood pressure. </a:t>
            </a:r>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pPr/>
              <a:t>17</a:t>
            </a:fld>
            <a:endParaRPr lang="en-US"/>
          </a:p>
        </p:txBody>
      </p:sp>
    </p:spTree>
    <p:extLst>
      <p:ext uri="{BB962C8B-B14F-4D97-AF65-F5344CB8AC3E}">
        <p14:creationId xmlns:p14="http://schemas.microsoft.com/office/powerpoint/2010/main" val="363914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239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A repeated measures ANOVA determined that heart rate differed significantly between time points (F( 5,225) =41.38, P&lt;0.0005). Post hoc tests using the </a:t>
            </a:r>
            <a:r>
              <a:rPr lang="en-US" sz="1200" kern="1200" dirty="0" err="1" smtClean="0">
                <a:solidFill>
                  <a:schemeClr val="tx1"/>
                </a:solidFill>
                <a:latin typeface="Times New Roman" pitchFamily="18" charset="0"/>
                <a:ea typeface="+mn-ea"/>
                <a:cs typeface="+mn-cs"/>
              </a:rPr>
              <a:t>Bonferroni</a:t>
            </a:r>
            <a:r>
              <a:rPr lang="en-US" sz="1200" kern="1200" dirty="0" smtClean="0">
                <a:solidFill>
                  <a:schemeClr val="tx1"/>
                </a:solidFill>
                <a:latin typeface="Times New Roman" pitchFamily="18" charset="0"/>
                <a:ea typeface="+mn-ea"/>
                <a:cs typeface="+mn-cs"/>
              </a:rPr>
              <a:t> correction showed that heart rate after Gold color change was significantly higher than the heart rate prior to Gold color change. The mean heart rate prior to Gold color change was significantly less than 100 (87 BPM, 95% CI, 79 to 96 BPM at 20 seconds prior to Gold color change, and 87 BPM, 95% CI, 78 to 96 BPM at 10 seconds prior to Gold color change). The mean heart rate 10 seconds after Gold color change was significantly greater than 100 BPM. (115 BPM, 95% CI, 105 to 125 BPM). </a:t>
            </a:r>
          </a:p>
          <a:p>
            <a:pPr eaLnBrk="1" hangingPunct="1">
              <a:spcBef>
                <a:spcPct val="0"/>
              </a:spcBef>
            </a:pPr>
            <a:endParaRPr lang="en-US" dirty="0" smtClean="0"/>
          </a:p>
          <a:p>
            <a:pPr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A094D8-05B0-43EF-B618-82389BB3A7A2}" type="slidenum">
              <a:rPr lang="en-US" smtClean="0"/>
              <a:pPr fontAlgn="base">
                <a:spcBef>
                  <a:spcPct val="0"/>
                </a:spcBef>
                <a:spcAft>
                  <a:spcPct val="0"/>
                </a:spcAft>
                <a:defRPr/>
              </a:pPr>
              <a:t>39</a:t>
            </a:fld>
            <a:endParaRPr lang="en-US" smtClean="0"/>
          </a:p>
        </p:txBody>
      </p:sp>
    </p:spTree>
    <p:extLst>
      <p:ext uri="{BB962C8B-B14F-4D97-AF65-F5344CB8AC3E}">
        <p14:creationId xmlns:p14="http://schemas.microsoft.com/office/powerpoint/2010/main" val="140449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867" y="609600"/>
            <a:ext cx="2099733"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8667" y="609600"/>
            <a:ext cx="616373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8667" y="1981200"/>
            <a:ext cx="41317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5867" y="1981200"/>
            <a:ext cx="4131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5867" y="4114800"/>
            <a:ext cx="4131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8667" y="1981200"/>
            <a:ext cx="41317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67" y="1981200"/>
            <a:ext cx="41317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382588"/>
            <a:ext cx="81915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372533" y="1835150"/>
            <a:ext cx="8398933" cy="4495800"/>
          </a:xfrm>
        </p:spPr>
        <p:txBody>
          <a:bodyPr/>
          <a:lstStyle>
            <a:lvl1pPr marL="342900" indent="-342900">
              <a:spcBef>
                <a:spcPts val="600"/>
              </a:spcBef>
              <a:spcAft>
                <a:spcPts val="600"/>
              </a:spcAft>
              <a:buSzPct val="100000"/>
              <a:buFont typeface="Wingdings" panose="05000000000000000000" pitchFamily="2" charset="2"/>
              <a:buChar char="§"/>
              <a:defRPr>
                <a:effectLst>
                  <a:outerShdw blurRad="12700" dist="38100" dir="5400000" algn="ctr" rotWithShape="0">
                    <a:schemeClr val="bg2"/>
                  </a:outerShdw>
                </a:effectLst>
              </a:defRPr>
            </a:lvl1pPr>
            <a:lvl2pPr marL="742950" indent="-285750">
              <a:spcBef>
                <a:spcPts val="600"/>
              </a:spcBef>
              <a:spcAft>
                <a:spcPts val="600"/>
              </a:spcAft>
              <a:buFont typeface="Wingdings" panose="05000000000000000000" pitchFamily="2" charset="2"/>
              <a:buChar char="§"/>
              <a:defRPr>
                <a:effectLst>
                  <a:outerShdw blurRad="12700" dist="38100" dir="5400000" algn="ctr" rotWithShape="0">
                    <a:schemeClr val="bg2"/>
                  </a:outerShdw>
                </a:effectLst>
              </a:defRPr>
            </a:lvl2pPr>
            <a:lvl3pPr marL="1143000" indent="-228600">
              <a:spcBef>
                <a:spcPts val="600"/>
              </a:spcBef>
              <a:spcAft>
                <a:spcPts val="600"/>
              </a:spcAft>
              <a:buFont typeface="Wingdings" panose="05000000000000000000" pitchFamily="2" charset="2"/>
              <a:buChar char="§"/>
              <a:defRPr>
                <a:effectLst>
                  <a:outerShdw blurRad="12700" dist="38100" dir="5400000" algn="ctr" rotWithShape="0">
                    <a:schemeClr val="bg2"/>
                  </a:outerShdw>
                </a:effectLst>
              </a:defRPr>
            </a:lvl3pPr>
            <a:lvl4pPr marL="1600200" indent="-228600">
              <a:spcBef>
                <a:spcPts val="600"/>
              </a:spcBef>
              <a:spcAft>
                <a:spcPts val="600"/>
              </a:spcAft>
              <a:buFont typeface="Wingdings" panose="05000000000000000000" pitchFamily="2" charset="2"/>
              <a:buChar char="§"/>
              <a:defRPr>
                <a:effectLst>
                  <a:outerShdw blurRad="12700" dist="38100" dir="5400000" algn="ctr" rotWithShape="0">
                    <a:schemeClr val="bg2"/>
                  </a:outerShdw>
                </a:effectLst>
              </a:defRPr>
            </a:lvl4pPr>
            <a:lvl5pPr marL="2057400" indent="-228600">
              <a:spcBef>
                <a:spcPts val="600"/>
              </a:spcBef>
              <a:spcAft>
                <a:spcPts val="600"/>
              </a:spcAft>
              <a:buFont typeface="Wingdings" panose="05000000000000000000" pitchFamily="2" charset="2"/>
              <a:buChar char="§"/>
              <a:defRPr>
                <a:effectLst>
                  <a:outerShdw blurRad="12700" dist="381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8667" y="1981200"/>
            <a:ext cx="413173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67" y="1981200"/>
            <a:ext cx="413173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6000">
              <a:schemeClr val="bg1">
                <a:gamma/>
                <a:shade val="29804"/>
                <a:invGamma/>
              </a:schemeClr>
            </a:gs>
            <a:gs pos="96000">
              <a:schemeClr val="bg1"/>
            </a:gs>
          </a:gsLst>
          <a:lin ang="5400000" scaled="0"/>
          <a:tileRect/>
        </a:gra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bwMode="auto">
          <a:xfrm>
            <a:off x="476250" y="382588"/>
            <a:ext cx="81915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1027"/>
          <p:cNvSpPr>
            <a:spLocks noGrp="1" noChangeArrowheads="1"/>
          </p:cNvSpPr>
          <p:nvPr>
            <p:ph type="body" idx="1"/>
          </p:nvPr>
        </p:nvSpPr>
        <p:spPr bwMode="auto">
          <a:xfrm>
            <a:off x="372533" y="1819198"/>
            <a:ext cx="8398933" cy="4495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3600" b="1">
          <a:ln>
            <a:noFill/>
          </a:ln>
          <a:solidFill>
            <a:schemeClr val="tx2"/>
          </a:solidFill>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FD0000"/>
        </a:buClr>
        <a:buSzPct val="60000"/>
        <a:buFont typeface="Monotype Sorts" pitchFamily="2" charset="2"/>
        <a:buChar char="l"/>
        <a:defRPr sz="2800" b="0">
          <a:ln>
            <a:noFill/>
          </a:ln>
          <a:solidFill>
            <a:schemeClr val="tx1"/>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SzPct val="100000"/>
        <a:buChar char="–"/>
        <a:defRPr sz="2400" b="0">
          <a:ln>
            <a:noFill/>
          </a:ln>
          <a:solidFill>
            <a:schemeClr val="tx1"/>
          </a:solidFill>
          <a:effectLst/>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100000"/>
        <a:buChar char="•"/>
        <a:defRPr sz="2000" b="0">
          <a:ln>
            <a:noFill/>
          </a:ln>
          <a:solidFill>
            <a:schemeClr val="tx1"/>
          </a:solidFill>
          <a:effectLst/>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SzPct val="100000"/>
        <a:buChar char="–"/>
        <a:defRPr sz="1800" b="0">
          <a:ln>
            <a:noFill/>
          </a:ln>
          <a:solidFill>
            <a:schemeClr val="tx1"/>
          </a:solidFill>
          <a:effectLst/>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SzPct val="100000"/>
        <a:buChar char="•"/>
        <a:defRPr sz="1800" b="0">
          <a:ln>
            <a:noFill/>
          </a:ln>
          <a:solidFill>
            <a:schemeClr val="tx1"/>
          </a:solidFill>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5.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Microsoft_Word_97_-_2003_Document1.doc"/></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25.emf"/><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23.emf"/><Relationship Id="rId4" Type="http://schemas.openxmlformats.org/officeDocument/2006/relationships/image" Target="../media/image21.emf"/><Relationship Id="rId9" Type="http://schemas.openxmlformats.org/officeDocument/2006/relationships/customXml" Target="../ink/ink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customXml" Target="../ink/ink8.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package" Target="../embeddings/Microsoft_PowerPoint_Slide1.sldx"/></Relationships>
</file>

<file path=ppt/slides/_rels/slide37.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58.emf"/><Relationship Id="rId3" Type="http://schemas.openxmlformats.org/officeDocument/2006/relationships/image" Target="../media/image35.jpeg"/><Relationship Id="rId7" Type="http://schemas.openxmlformats.org/officeDocument/2006/relationships/image" Target="../media/image55.emf"/><Relationship Id="rId12" Type="http://schemas.openxmlformats.org/officeDocument/2006/relationships/customXml" Target="../ink/ink15.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customXml" Target="../ink/ink12.xml"/><Relationship Id="rId11" Type="http://schemas.openxmlformats.org/officeDocument/2006/relationships/image" Target="../media/image57.emf"/><Relationship Id="rId5" Type="http://schemas.openxmlformats.org/officeDocument/2006/relationships/image" Target="../media/image54.emf"/><Relationship Id="rId15" Type="http://schemas.openxmlformats.org/officeDocument/2006/relationships/image" Target="../media/image59.emf"/><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56.emf"/><Relationship Id="rId14" Type="http://schemas.openxmlformats.org/officeDocument/2006/relationships/customXml" Target="../ink/ink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38.gif"/><Relationship Id="rId1" Type="http://schemas.openxmlformats.org/officeDocument/2006/relationships/slideLayout" Target="../slideLayouts/slideLayout6.xml"/><Relationship Id="rId4" Type="http://schemas.openxmlformats.org/officeDocument/2006/relationships/image" Target="../media/image64.emf"/></Relationships>
</file>

<file path=ppt/slides/_rels/slide4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apnewsde.aap.org/aapnews-open/201304_o/?pg=1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1029"/>
          <p:cNvPicPr>
            <a:picLocks noChangeAspect="1" noChangeArrowheads="1"/>
          </p:cNvPicPr>
          <p:nvPr/>
        </p:nvPicPr>
        <p:blipFill>
          <a:blip r:embed="rId2" cstate="print"/>
          <a:srcRect/>
          <a:stretch>
            <a:fillRect/>
          </a:stretch>
        </p:blipFill>
        <p:spPr bwMode="auto">
          <a:xfrm rot="19899789">
            <a:off x="6360986" y="423152"/>
            <a:ext cx="2181024" cy="1576686"/>
          </a:xfrm>
          <a:prstGeom prst="rect">
            <a:avLst/>
          </a:prstGeom>
          <a:noFill/>
          <a:ln w="9525">
            <a:noFill/>
            <a:miter lim="800000"/>
            <a:headEnd type="none" w="sm" len="sm"/>
            <a:tailEnd type="none" w="sm" len="sm"/>
          </a:ln>
          <a:effectLst/>
        </p:spPr>
      </p:pic>
      <p:pic>
        <p:nvPicPr>
          <p:cNvPr id="62471" name="Picture 1031"/>
          <p:cNvPicPr>
            <a:picLocks noChangeAspect="1" noChangeArrowheads="1"/>
          </p:cNvPicPr>
          <p:nvPr/>
        </p:nvPicPr>
        <p:blipFill>
          <a:blip r:embed="rId3" cstate="print"/>
          <a:srcRect/>
          <a:stretch>
            <a:fillRect/>
          </a:stretch>
        </p:blipFill>
        <p:spPr bwMode="auto">
          <a:xfrm>
            <a:off x="7090834" y="4603750"/>
            <a:ext cx="2079978" cy="2154238"/>
          </a:xfrm>
          <a:prstGeom prst="rect">
            <a:avLst/>
          </a:prstGeom>
          <a:noFill/>
          <a:ln w="31750">
            <a:noFill/>
            <a:miter lim="800000"/>
            <a:headEnd/>
            <a:tailEnd/>
          </a:ln>
          <a:effectLst/>
        </p:spPr>
      </p:pic>
      <p:sp>
        <p:nvSpPr>
          <p:cNvPr id="58370" name="Rectangle 2"/>
          <p:cNvSpPr>
            <a:spLocks noGrp="1" noChangeArrowheads="1"/>
          </p:cNvSpPr>
          <p:nvPr>
            <p:ph type="ctrTitle"/>
          </p:nvPr>
        </p:nvSpPr>
        <p:spPr>
          <a:xfrm>
            <a:off x="0" y="2130426"/>
            <a:ext cx="9144000" cy="1865105"/>
          </a:xfrm>
        </p:spPr>
        <p:txBody>
          <a:bodyPr/>
          <a:lstStyle/>
          <a:p>
            <a:r>
              <a:rPr lang="en-US" dirty="0" smtClean="0"/>
              <a:t>Neonatal Resuscitation – Minimally Invasive Approach </a:t>
            </a:r>
            <a:endParaRPr lang="en-US" dirty="0"/>
          </a:p>
        </p:txBody>
      </p:sp>
      <p:sp>
        <p:nvSpPr>
          <p:cNvPr id="58371" name="Rectangle 3"/>
          <p:cNvSpPr>
            <a:spLocks noGrp="1" noChangeArrowheads="1"/>
          </p:cNvSpPr>
          <p:nvPr>
            <p:ph type="subTitle" idx="1"/>
          </p:nvPr>
        </p:nvSpPr>
        <p:spPr>
          <a:xfrm>
            <a:off x="1371600" y="4184374"/>
            <a:ext cx="6400800" cy="1752600"/>
          </a:xfrm>
        </p:spPr>
        <p:txBody>
          <a:bodyPr/>
          <a:lstStyle/>
          <a:p>
            <a:r>
              <a:rPr lang="en-US" dirty="0" smtClean="0"/>
              <a:t>Neil Finer</a:t>
            </a:r>
          </a:p>
          <a:p>
            <a:r>
              <a:rPr lang="en-US" smtClean="0"/>
              <a:t>Professor Emeritus</a:t>
            </a:r>
          </a:p>
          <a:p>
            <a:r>
              <a:rPr lang="en-US" smtClean="0"/>
              <a:t>Division </a:t>
            </a:r>
            <a:r>
              <a:rPr lang="en-US" dirty="0" smtClean="0"/>
              <a:t>of Neonatology</a:t>
            </a:r>
          </a:p>
          <a:p>
            <a:r>
              <a:rPr lang="en-US" dirty="0" smtClean="0"/>
              <a:t> UCSD Medical School</a:t>
            </a:r>
            <a:endParaRPr lang="en-US" dirty="0"/>
          </a:p>
        </p:txBody>
      </p:sp>
      <p:pic>
        <p:nvPicPr>
          <p:cNvPr id="62472" name="Picture 1032"/>
          <p:cNvPicPr>
            <a:picLocks noChangeAspect="1" noChangeArrowheads="1"/>
          </p:cNvPicPr>
          <p:nvPr/>
        </p:nvPicPr>
        <p:blipFill>
          <a:blip r:embed="rId4" cstate="print"/>
          <a:srcRect/>
          <a:stretch>
            <a:fillRect/>
          </a:stretch>
        </p:blipFill>
        <p:spPr bwMode="auto">
          <a:xfrm>
            <a:off x="0" y="0"/>
            <a:ext cx="3053644" cy="1911350"/>
          </a:xfrm>
          <a:prstGeom prst="rect">
            <a:avLst/>
          </a:prstGeom>
          <a:noFill/>
          <a:ln w="31750">
            <a:noFill/>
            <a:miter lim="800000"/>
            <a:headEnd/>
            <a:tailEnd/>
          </a:ln>
          <a:effectLst/>
        </p:spPr>
      </p:pic>
      <p:grpSp>
        <p:nvGrpSpPr>
          <p:cNvPr id="2" name="Group 1033"/>
          <p:cNvGrpSpPr>
            <a:grpSpLocks/>
          </p:cNvGrpSpPr>
          <p:nvPr/>
        </p:nvGrpSpPr>
        <p:grpSpPr bwMode="auto">
          <a:xfrm>
            <a:off x="50801" y="4890053"/>
            <a:ext cx="1892852" cy="1896511"/>
            <a:chOff x="4680" y="144"/>
            <a:chExt cx="1584" cy="1104"/>
          </a:xfrm>
        </p:grpSpPr>
        <p:sp>
          <p:nvSpPr>
            <p:cNvPr id="62474" name="Rectangle 1034"/>
            <p:cNvSpPr>
              <a:spLocks noChangeArrowheads="1"/>
            </p:cNvSpPr>
            <p:nvPr/>
          </p:nvSpPr>
          <p:spPr bwMode="auto">
            <a:xfrm>
              <a:off x="4680" y="144"/>
              <a:ext cx="1584" cy="1104"/>
            </a:xfrm>
            <a:prstGeom prst="rect">
              <a:avLst/>
            </a:prstGeom>
            <a:solidFill>
              <a:srgbClr val="FFFFFF"/>
            </a:solidFill>
            <a:ln w="9525">
              <a:noFill/>
              <a:miter lim="800000"/>
              <a:headEnd type="none" w="sm" len="sm"/>
              <a:tailEnd type="none" w="sm" len="sm"/>
            </a:ln>
            <a:effectLst/>
          </p:spPr>
          <p:txBody>
            <a:bodyPr wrap="none" anchor="ctr"/>
            <a:lstStyle/>
            <a:p>
              <a:endParaRPr lang="en-US" dirty="0"/>
            </a:p>
          </p:txBody>
        </p:sp>
        <p:pic>
          <p:nvPicPr>
            <p:cNvPr id="62475" name="Picture 1035"/>
            <p:cNvPicPr>
              <a:picLocks noChangeAspect="1" noChangeArrowheads="1"/>
            </p:cNvPicPr>
            <p:nvPr/>
          </p:nvPicPr>
          <p:blipFill>
            <a:blip r:embed="rId5" cstate="print"/>
            <a:srcRect/>
            <a:stretch>
              <a:fillRect/>
            </a:stretch>
          </p:blipFill>
          <p:spPr bwMode="auto">
            <a:xfrm>
              <a:off x="4680" y="192"/>
              <a:ext cx="1506" cy="982"/>
            </a:xfrm>
            <a:prstGeom prst="rect">
              <a:avLst/>
            </a:prstGeom>
            <a:noFill/>
            <a:ln w="12700">
              <a:noFill/>
              <a:miter lim="800000"/>
              <a:headEnd type="none" w="sm" len="sm"/>
              <a:tailEnd type="none" w="sm" len="sm"/>
            </a:ln>
            <a:effectLst/>
          </p:spPr>
        </p:pic>
      </p:gr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6015885" y="1691363"/>
              <a:ext cx="17280" cy="26640"/>
            </p14:xfrm>
          </p:contentPart>
        </mc:Choice>
        <mc:Fallback xmlns="">
          <p:pic>
            <p:nvPicPr>
              <p:cNvPr id="4" name="Ink 3"/>
              <p:cNvPicPr/>
              <p:nvPr/>
            </p:nvPicPr>
            <p:blipFill>
              <a:blip r:embed="rId7"/>
              <a:stretch>
                <a:fillRect/>
              </a:stretch>
            </p:blipFill>
            <p:spPr>
              <a:xfrm>
                <a:off x="6763911" y="1687403"/>
                <a:ext cx="27720" cy="34920"/>
              </a:xfrm>
              <a:prstGeom prst="rect">
                <a:avLst/>
              </a:prstGeom>
            </p:spPr>
          </p:pic>
        </mc:Fallback>
      </mc:AlternateContent>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61378"/>
            <a:ext cx="8191500" cy="1143000"/>
          </a:xfrm>
        </p:spPr>
        <p:txBody>
          <a:bodyPr/>
          <a:lstStyle/>
          <a:p>
            <a:r>
              <a:rPr lang="en-US" dirty="0" smtClean="0"/>
              <a:t>Immediate vs Delayed Clamping and Ventilation: Bhatt et al </a:t>
            </a:r>
            <a:r>
              <a:rPr lang="en-US" i="1" dirty="0" smtClean="0"/>
              <a:t>J </a:t>
            </a:r>
            <a:r>
              <a:rPr lang="en-US" i="1" dirty="0" err="1" smtClean="0"/>
              <a:t>Physiol</a:t>
            </a:r>
            <a:r>
              <a:rPr lang="en-US" i="1" dirty="0" smtClean="0"/>
              <a:t> </a:t>
            </a:r>
            <a:r>
              <a:rPr lang="en-US" dirty="0" smtClean="0"/>
              <a:t>2013;591;2113 </a:t>
            </a:r>
            <a:endParaRPr lang="en-US" dirty="0"/>
          </a:p>
        </p:txBody>
      </p:sp>
      <p:sp>
        <p:nvSpPr>
          <p:cNvPr id="3" name="Content Placeholder 2"/>
          <p:cNvSpPr>
            <a:spLocks noGrp="1"/>
          </p:cNvSpPr>
          <p:nvPr>
            <p:ph idx="1"/>
          </p:nvPr>
        </p:nvSpPr>
        <p:spPr>
          <a:xfrm>
            <a:off x="372533" y="2332188"/>
            <a:ext cx="8398933" cy="4495800"/>
          </a:xfrm>
        </p:spPr>
        <p:txBody>
          <a:bodyPr/>
          <a:lstStyle/>
          <a:p>
            <a:r>
              <a:rPr lang="en-US" dirty="0" smtClean="0"/>
              <a:t>Studied lambs (123 days) with catheters and probes in pulmonary and carotid arteries</a:t>
            </a:r>
          </a:p>
          <a:p>
            <a:r>
              <a:rPr lang="en-US" dirty="0" smtClean="0"/>
              <a:t>Lambs were delivered at 126±1 days and:</a:t>
            </a:r>
          </a:p>
          <a:p>
            <a:r>
              <a:rPr lang="en-US" dirty="0" smtClean="0"/>
              <a:t>Clamp 1st -ventilation was delayed for about 2 min (Clamp 1st; n = 6), </a:t>
            </a:r>
          </a:p>
          <a:p>
            <a:r>
              <a:rPr lang="en-US" dirty="0" smtClean="0"/>
              <a:t> Vent 1st - </a:t>
            </a:r>
            <a:r>
              <a:rPr lang="en-US" i="1" dirty="0" smtClean="0">
                <a:solidFill>
                  <a:schemeClr val="tx2"/>
                </a:solidFill>
                <a:effectLst/>
              </a:rPr>
              <a:t>umbilical cord clamping </a:t>
            </a:r>
            <a:r>
              <a:rPr lang="en-US" dirty="0" smtClean="0">
                <a:solidFill>
                  <a:schemeClr val="tx2"/>
                </a:solidFill>
                <a:effectLst/>
              </a:rPr>
              <a:t>was delayed for 3–4 min, until after ventilation was established</a:t>
            </a:r>
            <a:endParaRPr lang="en-US" dirty="0">
              <a:solidFill>
                <a:schemeClr val="tx2"/>
              </a:soli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tal Circulation.jpg"/>
          <p:cNvPicPr>
            <a:picLocks noChangeAspect="1"/>
          </p:cNvPicPr>
          <p:nvPr/>
        </p:nvPicPr>
        <p:blipFill>
          <a:blip r:embed="rId2" cstate="print"/>
          <a:stretch>
            <a:fillRect/>
          </a:stretch>
        </p:blipFill>
        <p:spPr>
          <a:xfrm>
            <a:off x="0" y="0"/>
            <a:ext cx="4711337" cy="6858000"/>
          </a:xfrm>
          <a:prstGeom prst="rect">
            <a:avLst/>
          </a:prstGeom>
        </p:spPr>
      </p:pic>
      <p:sp>
        <p:nvSpPr>
          <p:cNvPr id="5" name="Minus 4"/>
          <p:cNvSpPr/>
          <p:nvPr/>
        </p:nvSpPr>
        <p:spPr bwMode="auto">
          <a:xfrm rot="15298419">
            <a:off x="1288339" y="5273614"/>
            <a:ext cx="1100137" cy="546100"/>
          </a:xfrm>
          <a:prstGeom prst="mathMinus">
            <a:avLst/>
          </a:prstGeom>
          <a:solidFill>
            <a:schemeClr val="bg2"/>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2768600" y="6000752"/>
            <a:ext cx="1731564" cy="461665"/>
          </a:xfrm>
          <a:prstGeom prst="rect">
            <a:avLst/>
          </a:prstGeom>
          <a:noFill/>
        </p:spPr>
        <p:txBody>
          <a:bodyPr wrap="none" rtlCol="0">
            <a:spAutoFit/>
          </a:bodyPr>
          <a:lstStyle/>
          <a:p>
            <a:r>
              <a:rPr lang="en-US" b="1" i="1" dirty="0" smtClean="0">
                <a:solidFill>
                  <a:schemeClr val="bg2"/>
                </a:solidFill>
              </a:rPr>
              <a:t>Cord Clamp</a:t>
            </a:r>
            <a:endParaRPr lang="en-US" b="1" i="1" dirty="0">
              <a:solidFill>
                <a:schemeClr val="bg2"/>
              </a:solidFill>
            </a:endParaRPr>
          </a:p>
        </p:txBody>
      </p:sp>
      <p:sp>
        <p:nvSpPr>
          <p:cNvPr id="3" name="Rectangle 2"/>
          <p:cNvSpPr/>
          <p:nvPr/>
        </p:nvSpPr>
        <p:spPr>
          <a:xfrm>
            <a:off x="4760130" y="954416"/>
            <a:ext cx="4326721" cy="5509200"/>
          </a:xfrm>
          <a:prstGeom prst="rect">
            <a:avLst/>
          </a:prstGeom>
        </p:spPr>
        <p:txBody>
          <a:bodyPr wrap="square">
            <a:spAutoFit/>
          </a:bodyPr>
          <a:lstStyle/>
          <a:p>
            <a:pPr marL="342900" indent="-342900">
              <a:buClr>
                <a:srgbClr val="FF0000"/>
              </a:buClr>
              <a:buFont typeface="Wingdings" panose="05000000000000000000" pitchFamily="2" charset="2"/>
              <a:buChar char="û"/>
            </a:pPr>
            <a:r>
              <a:rPr lang="en-US" sz="2200" b="1" dirty="0">
                <a:latin typeface="Arial" panose="020B0604020202020204" pitchFamily="34" charset="0"/>
                <a:cs typeface="Arial" panose="020B0604020202020204" pitchFamily="34" charset="0"/>
              </a:rPr>
              <a:t>Associated with immediate afterload to R and L Ventricle and </a:t>
            </a:r>
            <a:r>
              <a:rPr lang="en-US" sz="2200" b="1" dirty="0" smtClean="0">
                <a:latin typeface="Arial" panose="020B0604020202020204" pitchFamily="34" charset="0"/>
                <a:cs typeface="Arial" panose="020B0604020202020204" pitchFamily="34" charset="0"/>
              </a:rPr>
              <a:t>decreased</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R </a:t>
            </a:r>
            <a:r>
              <a:rPr lang="en-US" sz="2200" b="1" dirty="0">
                <a:latin typeface="Arial" panose="020B0604020202020204" pitchFamily="34" charset="0"/>
                <a:cs typeface="Arial" panose="020B0604020202020204" pitchFamily="34" charset="0"/>
              </a:rPr>
              <a:t>&amp; L </a:t>
            </a:r>
            <a:r>
              <a:rPr lang="en-US" sz="2200" b="1" dirty="0" smtClean="0">
                <a:latin typeface="Arial" panose="020B0604020202020204" pitchFamily="34" charset="0"/>
                <a:cs typeface="Arial" panose="020B0604020202020204" pitchFamily="34" charset="0"/>
              </a:rPr>
              <a:t>Preload</a:t>
            </a:r>
          </a:p>
          <a:p>
            <a:pPr marL="342900" indent="-342900">
              <a:buClr>
                <a:srgbClr val="FF0000"/>
              </a:buClr>
              <a:buFont typeface="Wingdings" panose="05000000000000000000" pitchFamily="2" charset="2"/>
              <a:buChar char="û"/>
            </a:pPr>
            <a:endParaRPr lang="en-US" sz="2200" b="1"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û"/>
            </a:pPr>
            <a:r>
              <a:rPr lang="en-US" sz="2200" b="1" dirty="0" smtClean="0">
                <a:latin typeface="Arial" panose="020B0604020202020204" pitchFamily="34" charset="0"/>
                <a:cs typeface="Arial" panose="020B0604020202020204" pitchFamily="34" charset="0"/>
              </a:rPr>
              <a:t>Associated with decreased HR and CO</a:t>
            </a:r>
          </a:p>
          <a:p>
            <a:pPr marL="342900" indent="-342900">
              <a:buClr>
                <a:srgbClr val="FF0000"/>
              </a:buClr>
              <a:buFont typeface="Wingdings" panose="05000000000000000000" pitchFamily="2" charset="2"/>
              <a:buChar char="û"/>
            </a:pPr>
            <a:endParaRPr lang="en-US" sz="2200" b="1"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û"/>
            </a:pPr>
            <a:r>
              <a:rPr lang="en-US" sz="2200" b="1" dirty="0" smtClean="0">
                <a:latin typeface="Arial" panose="020B0604020202020204" pitchFamily="34" charset="0"/>
                <a:cs typeface="Arial" panose="020B0604020202020204" pitchFamily="34" charset="0"/>
              </a:rPr>
              <a:t>Increases PVR and decreases PBF</a:t>
            </a:r>
          </a:p>
          <a:p>
            <a:pPr marL="342900" indent="-342900">
              <a:buClr>
                <a:srgbClr val="FF0000"/>
              </a:buClr>
              <a:buFont typeface="Wingdings" panose="05000000000000000000" pitchFamily="2" charset="2"/>
              <a:buChar char="û"/>
            </a:pPr>
            <a:endParaRPr lang="en-US" sz="2200" b="1"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û"/>
            </a:pPr>
            <a:r>
              <a:rPr lang="en-US" sz="2200" b="1" dirty="0" smtClean="0">
                <a:latin typeface="Arial" panose="020B0604020202020204" pitchFamily="34" charset="0"/>
                <a:cs typeface="Arial" panose="020B0604020202020204" pitchFamily="34" charset="0"/>
              </a:rPr>
              <a:t>Associated with Increased Carotid artery pressure and decreased  blood flow</a:t>
            </a:r>
          </a:p>
          <a:p>
            <a:pPr marL="342900" indent="-342900">
              <a:buClr>
                <a:srgbClr val="FF0000"/>
              </a:buClr>
              <a:buFont typeface="Wingdings" panose="05000000000000000000" pitchFamily="2" charset="2"/>
              <a:buChar char="û"/>
            </a:pPr>
            <a:endParaRPr lang="en-US" sz="2200" b="1"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û"/>
            </a:pPr>
            <a:r>
              <a:rPr lang="en-US" sz="2200" b="1" dirty="0" smtClean="0">
                <a:latin typeface="Arial" panose="020B0604020202020204" pitchFamily="34" charset="0"/>
                <a:cs typeface="Arial" panose="020B0604020202020204" pitchFamily="34" charset="0"/>
              </a:rPr>
              <a:t>All may contribute to IVH!</a:t>
            </a:r>
            <a:endParaRPr lang="en-US" sz="2200" b="1" dirty="0">
              <a:latin typeface="Arial" panose="020B0604020202020204" pitchFamily="34" charset="0"/>
              <a:cs typeface="Arial" panose="020B0604020202020204" pitchFamily="34" charset="0"/>
            </a:endParaRPr>
          </a:p>
        </p:txBody>
      </p:sp>
      <p:sp>
        <p:nvSpPr>
          <p:cNvPr id="4" name="TextBox 3"/>
          <p:cNvSpPr txBox="1"/>
          <p:nvPr/>
        </p:nvSpPr>
        <p:spPr>
          <a:xfrm>
            <a:off x="5094144" y="257810"/>
            <a:ext cx="3698448" cy="523220"/>
          </a:xfrm>
          <a:prstGeom prst="rect">
            <a:avLst/>
          </a:prstGeom>
          <a:noFill/>
        </p:spPr>
        <p:txBody>
          <a:bodyPr wrap="none" rtlCol="0">
            <a:spAutoFit/>
          </a:bodyPr>
          <a:lstStyle/>
          <a:p>
            <a:r>
              <a:rPr lang="en-US" sz="2800" b="1" i="1" dirty="0" smtClean="0">
                <a:solidFill>
                  <a:schemeClr val="tx2"/>
                </a:solidFill>
                <a:latin typeface="Arial" panose="020B0604020202020204" pitchFamily="34" charset="0"/>
                <a:cs typeface="Arial" panose="020B0604020202020204" pitchFamily="34" charset="0"/>
              </a:rPr>
              <a:t>Immediate Clamping</a:t>
            </a:r>
            <a:endParaRPr lang="en-US" sz="28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799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910428" y="2577923"/>
            <a:ext cx="4211370" cy="4105823"/>
          </a:xfrm>
          <a:prstGeom prst="rect">
            <a:avLst/>
          </a:prstGeom>
        </p:spPr>
      </p:pic>
      <p:sp>
        <p:nvSpPr>
          <p:cNvPr id="2" name="Title 1"/>
          <p:cNvSpPr>
            <a:spLocks noGrp="1"/>
          </p:cNvSpPr>
          <p:nvPr>
            <p:ph type="title"/>
          </p:nvPr>
        </p:nvSpPr>
        <p:spPr>
          <a:xfrm>
            <a:off x="851661" y="294069"/>
            <a:ext cx="7772400" cy="1143000"/>
          </a:xfrm>
        </p:spPr>
        <p:txBody>
          <a:bodyPr/>
          <a:lstStyle/>
          <a:p>
            <a:r>
              <a:rPr lang="en-US" sz="3600" dirty="0" smtClean="0"/>
              <a:t>Immediate Clamping and fall of HR and RVO- Bhatt et al</a:t>
            </a:r>
            <a:endParaRPr lang="en-US" sz="3600" dirty="0"/>
          </a:p>
        </p:txBody>
      </p:sp>
      <p:pic>
        <p:nvPicPr>
          <p:cNvPr id="5" name="Picture 4"/>
          <p:cNvPicPr>
            <a:picLocks noChangeAspect="1"/>
          </p:cNvPicPr>
          <p:nvPr/>
        </p:nvPicPr>
        <p:blipFill>
          <a:blip r:embed="rId3"/>
          <a:stretch>
            <a:fillRect/>
          </a:stretch>
        </p:blipFill>
        <p:spPr>
          <a:xfrm>
            <a:off x="6515347" y="4083009"/>
            <a:ext cx="1935979" cy="707474"/>
          </a:xfrm>
          <a:prstGeom prst="rect">
            <a:avLst/>
          </a:prstGeom>
        </p:spPr>
      </p:pic>
      <p:cxnSp>
        <p:nvCxnSpPr>
          <p:cNvPr id="8" name="Straight Arrow Connector 7"/>
          <p:cNvCxnSpPr/>
          <p:nvPr/>
        </p:nvCxnSpPr>
        <p:spPr bwMode="auto">
          <a:xfrm>
            <a:off x="3472364" y="4790483"/>
            <a:ext cx="559524" cy="978292"/>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273700" y="1561615"/>
            <a:ext cx="8683264" cy="707886"/>
          </a:xfrm>
          <a:prstGeom prst="rect">
            <a:avLst/>
          </a:prstGeom>
          <a:noFill/>
        </p:spPr>
        <p:txBody>
          <a:bodyPr wrap="square" rtlCol="0">
            <a:spAutoFit/>
          </a:bodyPr>
          <a:lstStyle/>
          <a:p>
            <a:pPr marL="457200" indent="-457200">
              <a:buClr>
                <a:srgbClr val="FF0000"/>
              </a:buClr>
              <a:buSzPct val="120000"/>
              <a:buFont typeface="Wingdings" panose="05000000000000000000" pitchFamily="2" charset="2"/>
              <a:buChar char="û"/>
            </a:pPr>
            <a:r>
              <a:rPr lang="en-US" sz="2000" b="1" dirty="0">
                <a:latin typeface="Arial" panose="020B0604020202020204" pitchFamily="34" charset="0"/>
                <a:cs typeface="Arial" panose="020B0604020202020204" pitchFamily="34" charset="0"/>
              </a:rPr>
              <a:t>Heart rates </a:t>
            </a:r>
            <a:r>
              <a:rPr lang="en-US" sz="2000" b="1" dirty="0" smtClean="0">
                <a:latin typeface="Arial" panose="020B0604020202020204" pitchFamily="34" charset="0"/>
                <a:cs typeface="Arial" panose="020B0604020202020204" pitchFamily="34" charset="0"/>
              </a:rPr>
              <a:t>markedly </a:t>
            </a:r>
            <a:r>
              <a:rPr lang="en-US" sz="2000" b="1" dirty="0">
                <a:latin typeface="Arial" panose="020B0604020202020204" pitchFamily="34" charset="0"/>
                <a:cs typeface="Arial" panose="020B0604020202020204" pitchFamily="34" charset="0"/>
              </a:rPr>
              <a:t>decreased within 120 s of </a:t>
            </a:r>
            <a:r>
              <a:rPr lang="en-US" sz="2000" b="1" dirty="0" smtClean="0">
                <a:latin typeface="Arial" panose="020B0604020202020204" pitchFamily="34" charset="0"/>
                <a:cs typeface="Arial" panose="020B0604020202020204" pitchFamily="34" charset="0"/>
              </a:rPr>
              <a:t>cord clamping in unventilated animals and recovered after ventilation</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270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535" y="195385"/>
            <a:ext cx="7772400" cy="1143000"/>
          </a:xfrm>
        </p:spPr>
        <p:txBody>
          <a:bodyPr/>
          <a:lstStyle/>
          <a:p>
            <a:r>
              <a:rPr lang="en-US" sz="3200" dirty="0" smtClean="0"/>
              <a:t>Delayed Clamping and Early Ventilation -Bhatt et al </a:t>
            </a:r>
            <a:r>
              <a:rPr lang="en-US" sz="3200" i="1" dirty="0" smtClean="0"/>
              <a:t>J </a:t>
            </a:r>
            <a:r>
              <a:rPr lang="en-US" sz="3200" i="1" dirty="0" err="1" smtClean="0"/>
              <a:t>Physiol</a:t>
            </a:r>
            <a:r>
              <a:rPr lang="en-US" sz="3200" i="1" dirty="0" smtClean="0"/>
              <a:t> </a:t>
            </a:r>
            <a:r>
              <a:rPr lang="en-US" sz="3200" dirty="0" smtClean="0"/>
              <a:t>2013</a:t>
            </a:r>
            <a:endParaRPr lang="en-US" sz="3200" dirty="0"/>
          </a:p>
        </p:txBody>
      </p:sp>
      <p:sp>
        <p:nvSpPr>
          <p:cNvPr id="3" name="Content Placeholder 2"/>
          <p:cNvSpPr>
            <a:spLocks noGrp="1"/>
          </p:cNvSpPr>
          <p:nvPr>
            <p:ph idx="1"/>
          </p:nvPr>
        </p:nvSpPr>
        <p:spPr>
          <a:xfrm>
            <a:off x="407269" y="1449755"/>
            <a:ext cx="8398933" cy="1817077"/>
          </a:xfrm>
        </p:spPr>
        <p:txBody>
          <a:bodyPr/>
          <a:lstStyle/>
          <a:p>
            <a:pPr>
              <a:buSzPct val="120000"/>
              <a:buFont typeface="Wingdings" pitchFamily="2" charset="2"/>
              <a:buChar char="û"/>
            </a:pPr>
            <a:r>
              <a:rPr lang="en-US" sz="2000" b="1" dirty="0" smtClean="0">
                <a:effectLst/>
              </a:rPr>
              <a:t>Immediate Cord clamping resulted in a rapid transient </a:t>
            </a:r>
            <a:r>
              <a:rPr lang="en-US" sz="2000" b="1" i="1" dirty="0" smtClean="0">
                <a:effectLst/>
              </a:rPr>
              <a:t>increase</a:t>
            </a:r>
            <a:r>
              <a:rPr lang="en-US" sz="2000" b="1" dirty="0" smtClean="0">
                <a:effectLst/>
              </a:rPr>
              <a:t> in carotid artery pressure, with decreased carotid flow, which then improved over the next minute.  Not seen in Vent first animals!</a:t>
            </a:r>
          </a:p>
        </p:txBody>
      </p:sp>
      <p:sp>
        <p:nvSpPr>
          <p:cNvPr id="6" name="Rectangle 5"/>
          <p:cNvSpPr/>
          <p:nvPr/>
        </p:nvSpPr>
        <p:spPr>
          <a:xfrm>
            <a:off x="2286000" y="3090446"/>
            <a:ext cx="4572000" cy="677108"/>
          </a:xfrm>
          <a:prstGeom prst="rect">
            <a:avLst/>
          </a:prstGeom>
        </p:spPr>
        <p:txBody>
          <a:bodyPr>
            <a:spAutoFit/>
          </a:bodyPr>
          <a:lstStyle/>
          <a:p>
            <a:endParaRPr lang="en-US" dirty="0"/>
          </a:p>
          <a:p>
            <a:endParaRPr lang="en-US" sz="1400" dirty="0"/>
          </a:p>
        </p:txBody>
      </p:sp>
      <p:sp>
        <p:nvSpPr>
          <p:cNvPr id="7" name="Rectangle 6"/>
          <p:cNvSpPr/>
          <p:nvPr/>
        </p:nvSpPr>
        <p:spPr>
          <a:xfrm>
            <a:off x="2286000" y="3090446"/>
            <a:ext cx="4572000" cy="677108"/>
          </a:xfrm>
          <a:prstGeom prst="rect">
            <a:avLst/>
          </a:prstGeom>
        </p:spPr>
        <p:txBody>
          <a:bodyPr>
            <a:spAutoFit/>
          </a:bodyPr>
          <a:lstStyle/>
          <a:p>
            <a:endParaRPr lang="en-US" dirty="0"/>
          </a:p>
          <a:p>
            <a:endParaRPr lang="en-US" sz="1400" dirty="0"/>
          </a:p>
        </p:txBody>
      </p:sp>
      <p:pic>
        <p:nvPicPr>
          <p:cNvPr id="10" name="Picture 9"/>
          <p:cNvPicPr>
            <a:picLocks noChangeAspect="1"/>
          </p:cNvPicPr>
          <p:nvPr/>
        </p:nvPicPr>
        <p:blipFill>
          <a:blip r:embed="rId2"/>
          <a:stretch>
            <a:fillRect/>
          </a:stretch>
        </p:blipFill>
        <p:spPr>
          <a:xfrm>
            <a:off x="720536" y="2894645"/>
            <a:ext cx="3416369" cy="3123680"/>
          </a:xfrm>
          <a:prstGeom prst="rect">
            <a:avLst/>
          </a:prstGeom>
        </p:spPr>
      </p:pic>
      <p:pic>
        <p:nvPicPr>
          <p:cNvPr id="11" name="Picture 10"/>
          <p:cNvPicPr>
            <a:picLocks noChangeAspect="1"/>
          </p:cNvPicPr>
          <p:nvPr/>
        </p:nvPicPr>
        <p:blipFill>
          <a:blip r:embed="rId3"/>
          <a:stretch>
            <a:fillRect/>
          </a:stretch>
        </p:blipFill>
        <p:spPr>
          <a:xfrm>
            <a:off x="5246149" y="2894646"/>
            <a:ext cx="3246787" cy="3166817"/>
          </a:xfrm>
          <a:prstGeom prst="rect">
            <a:avLst/>
          </a:prstGeom>
        </p:spPr>
      </p:pic>
      <p:pic>
        <p:nvPicPr>
          <p:cNvPr id="12" name="Picture 11"/>
          <p:cNvPicPr>
            <a:picLocks noChangeAspect="1"/>
          </p:cNvPicPr>
          <p:nvPr/>
        </p:nvPicPr>
        <p:blipFill>
          <a:blip r:embed="rId4"/>
          <a:stretch>
            <a:fillRect/>
          </a:stretch>
        </p:blipFill>
        <p:spPr>
          <a:xfrm>
            <a:off x="3604010" y="6024796"/>
            <a:ext cx="1935979" cy="70747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2588"/>
            <a:ext cx="8686800" cy="1143000"/>
          </a:xfrm>
        </p:spPr>
        <p:txBody>
          <a:bodyPr/>
          <a:lstStyle/>
          <a:p>
            <a:r>
              <a:rPr lang="en-US" dirty="0" smtClean="0"/>
              <a:t>Delayed Clamping and Early Ventilation -Bhatt et al </a:t>
            </a:r>
            <a:r>
              <a:rPr lang="en-US" i="1" dirty="0" smtClean="0"/>
              <a:t>J </a:t>
            </a:r>
            <a:r>
              <a:rPr lang="en-US" i="1" dirty="0" err="1" smtClean="0"/>
              <a:t>Physiol</a:t>
            </a:r>
            <a:r>
              <a:rPr lang="en-US" i="1" dirty="0" smtClean="0"/>
              <a:t> </a:t>
            </a:r>
            <a:r>
              <a:rPr lang="en-US" dirty="0" smtClean="0"/>
              <a:t>2013</a:t>
            </a:r>
            <a:endParaRPr lang="en-US" dirty="0"/>
          </a:p>
        </p:txBody>
      </p:sp>
      <p:sp>
        <p:nvSpPr>
          <p:cNvPr id="3" name="Content Placeholder 2"/>
          <p:cNvSpPr>
            <a:spLocks noGrp="1"/>
          </p:cNvSpPr>
          <p:nvPr>
            <p:ph idx="1"/>
          </p:nvPr>
        </p:nvSpPr>
        <p:spPr/>
        <p:txBody>
          <a:bodyPr/>
          <a:lstStyle/>
          <a:p>
            <a:r>
              <a:rPr lang="en-US" smtClean="0"/>
              <a:t>Delayed clamping until after ventilation was initiated maintained HR, and carotid pressure and flow </a:t>
            </a:r>
          </a:p>
          <a:p>
            <a:r>
              <a:rPr lang="en-US" smtClean="0"/>
              <a:t>If Ventilation precedes cord clamping, there is secondary increase in PBF and RVO that persists for at least 30 min after birth.</a:t>
            </a:r>
          </a:p>
          <a:p>
            <a:r>
              <a:rPr lang="en-US" smtClean="0"/>
              <a:t>Abolishes the adverse changes and smooths hemodynamic transition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p:cNvPicPr>
            <a:picLocks noChangeAspect="1"/>
          </p:cNvPicPr>
          <p:nvPr/>
        </p:nvPicPr>
        <p:blipFill>
          <a:blip r:embed="rId2" cstate="print"/>
          <a:srcRect/>
          <a:stretch>
            <a:fillRect/>
          </a:stretch>
        </p:blipFill>
        <p:spPr bwMode="auto">
          <a:xfrm>
            <a:off x="521450" y="1335741"/>
            <a:ext cx="8166100" cy="4533900"/>
          </a:xfrm>
          <a:prstGeom prst="rect">
            <a:avLst/>
          </a:prstGeom>
          <a:noFill/>
          <a:ln w="9525">
            <a:noFill/>
            <a:miter lim="800000"/>
            <a:headEnd/>
            <a:tailEnd/>
          </a:ln>
        </p:spPr>
      </p:pic>
      <p:sp>
        <p:nvSpPr>
          <p:cNvPr id="5" name="Text Box 4"/>
          <p:cNvSpPr txBox="1">
            <a:spLocks noChangeArrowheads="1"/>
          </p:cNvSpPr>
          <p:nvPr/>
        </p:nvSpPr>
        <p:spPr bwMode="auto">
          <a:xfrm>
            <a:off x="113553" y="6461200"/>
            <a:ext cx="8916894" cy="288776"/>
          </a:xfrm>
          <a:prstGeom prst="rect">
            <a:avLst/>
          </a:prstGeom>
          <a:noFill/>
          <a:ln w="9525">
            <a:noFill/>
            <a:miter lim="800000"/>
            <a:headEnd/>
            <a:tailEnd/>
          </a:ln>
        </p:spPr>
        <p:txBody>
          <a:bodyPr lIns="0" tIns="0" rIns="0" bIns="0"/>
          <a:lstStyle/>
          <a:p>
            <a:pPr eaLnBrk="0" hangingPunct="0">
              <a:tabLst>
                <a:tab pos="723900" algn="l"/>
                <a:tab pos="1447800" algn="l"/>
                <a:tab pos="2171700" algn="l"/>
                <a:tab pos="2895600" algn="l"/>
                <a:tab pos="3619500" algn="l"/>
              </a:tabLst>
            </a:pPr>
            <a:r>
              <a:rPr lang="en-GB" sz="1400" dirty="0" err="1">
                <a:latin typeface="Arial" pitchFamily="34" charset="0"/>
                <a:cs typeface="Arial" pitchFamily="34" charset="0"/>
              </a:rPr>
              <a:t>Rabe</a:t>
            </a:r>
            <a:r>
              <a:rPr lang="en-GB" sz="1400" dirty="0">
                <a:latin typeface="Arial" pitchFamily="34" charset="0"/>
                <a:cs typeface="Arial" pitchFamily="34" charset="0"/>
              </a:rPr>
              <a:t> H et al </a:t>
            </a:r>
            <a:r>
              <a:rPr lang="en-US" sz="1400" i="1" dirty="0">
                <a:latin typeface="Arial" pitchFamily="34" charset="0"/>
                <a:cs typeface="Arial" pitchFamily="34" charset="0"/>
              </a:rPr>
              <a:t>Cochrane Database </a:t>
            </a:r>
            <a:r>
              <a:rPr lang="en-US" sz="1400" i="1" dirty="0" err="1">
                <a:latin typeface="Arial" pitchFamily="34" charset="0"/>
                <a:cs typeface="Arial" pitchFamily="34" charset="0"/>
              </a:rPr>
              <a:t>Syst</a:t>
            </a:r>
            <a:r>
              <a:rPr lang="en-US" sz="1400" i="1" dirty="0">
                <a:latin typeface="Arial" pitchFamily="34" charset="0"/>
                <a:cs typeface="Arial" pitchFamily="34" charset="0"/>
              </a:rPr>
              <a:t> Rev. 2012 Aug </a:t>
            </a:r>
            <a:r>
              <a:rPr lang="en-US" sz="1400" i="1" dirty="0" smtClean="0">
                <a:latin typeface="Arial" pitchFamily="34" charset="0"/>
                <a:cs typeface="Arial" pitchFamily="34" charset="0"/>
              </a:rPr>
              <a:t>15;8:CD003248.</a:t>
            </a:r>
            <a:endParaRPr lang="en-GB" sz="1400" i="1" dirty="0">
              <a:latin typeface="Arial" pitchFamily="34" charset="0"/>
              <a:cs typeface="Arial" pitchFamily="34" charset="0"/>
            </a:endParaRPr>
          </a:p>
        </p:txBody>
      </p:sp>
      <p:sp>
        <p:nvSpPr>
          <p:cNvPr id="2" name="Title 1"/>
          <p:cNvSpPr>
            <a:spLocks noGrp="1"/>
          </p:cNvSpPr>
          <p:nvPr>
            <p:ph type="title"/>
          </p:nvPr>
        </p:nvSpPr>
        <p:spPr/>
        <p:txBody>
          <a:bodyPr/>
          <a:lstStyle/>
          <a:p>
            <a:r>
              <a:rPr lang="en-US" sz="2600" dirty="0" smtClean="0"/>
              <a:t>Subgroup analysis (Delayed Clamping and Cord Milking) : Severe </a:t>
            </a:r>
            <a:r>
              <a:rPr lang="en-US" sz="2600" dirty="0" err="1" smtClean="0"/>
              <a:t>Intraventricular</a:t>
            </a:r>
            <a:r>
              <a:rPr lang="en-US" sz="2600" dirty="0" smtClean="0"/>
              <a:t> Hemorrhage</a:t>
            </a:r>
            <a:br>
              <a:rPr lang="en-US" sz="2600" dirty="0" smtClean="0"/>
            </a:br>
            <a:endParaRPr lang="en-US" sz="26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2186" y="5295786"/>
            <a:ext cx="1168400" cy="145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129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PREMOD: </a:t>
            </a:r>
            <a:r>
              <a:rPr lang="en-US" dirty="0" err="1" smtClean="0"/>
              <a:t>PREmature</a:t>
            </a:r>
            <a:r>
              <a:rPr lang="en-US" dirty="0" smtClean="0"/>
              <a:t> infants receiving Milking Or Delayed Clamping - </a:t>
            </a:r>
            <a:r>
              <a:rPr lang="en-US" dirty="0" err="1" smtClean="0"/>
              <a:t>Katheria</a:t>
            </a:r>
            <a:r>
              <a:rPr lang="en-US" dirty="0" smtClean="0"/>
              <a:t> et al</a:t>
            </a:r>
            <a:endParaRPr lang="en-US" dirty="0"/>
          </a:p>
        </p:txBody>
      </p:sp>
      <p:sp>
        <p:nvSpPr>
          <p:cNvPr id="3" name="Content Placeholder 2"/>
          <p:cNvSpPr>
            <a:spLocks noGrp="1"/>
          </p:cNvSpPr>
          <p:nvPr>
            <p:ph idx="1"/>
          </p:nvPr>
        </p:nvSpPr>
        <p:spPr>
          <a:xfrm>
            <a:off x="372533" y="2040890"/>
            <a:ext cx="8398933" cy="4495800"/>
          </a:xfrm>
        </p:spPr>
        <p:txBody>
          <a:bodyPr/>
          <a:lstStyle/>
          <a:p>
            <a:r>
              <a:rPr lang="en-US" dirty="0" smtClean="0"/>
              <a:t>NICHD funded Pilot Study – Sharp Mary Birch Hospital for Woman San Diego</a:t>
            </a:r>
          </a:p>
          <a:p>
            <a:r>
              <a:rPr lang="en-US" dirty="0" smtClean="0"/>
              <a:t>Primary Hypothesis: Milking will improve SVC flow  in VLBW infants born by C/S compared to 45 second delay clamp</a:t>
            </a:r>
          </a:p>
          <a:p>
            <a:r>
              <a:rPr lang="en-US" dirty="0" smtClean="0"/>
              <a:t>N= 197 infants (152 C-section, 45 Vaginal)</a:t>
            </a:r>
          </a:p>
          <a:p>
            <a:pPr>
              <a:buFont typeface="Wingdings" panose="05000000000000000000" pitchFamily="2" charset="2"/>
              <a:buChar char="ü"/>
            </a:pPr>
            <a:r>
              <a:rPr lang="en-US" dirty="0" smtClean="0"/>
              <a:t>Milked infants had </a:t>
            </a:r>
            <a:r>
              <a:rPr lang="en-US" i="1" dirty="0" smtClean="0">
                <a:solidFill>
                  <a:schemeClr val="tx2"/>
                </a:solidFill>
              </a:rPr>
              <a:t>better </a:t>
            </a:r>
            <a:r>
              <a:rPr lang="en-US" i="1" dirty="0" err="1" smtClean="0">
                <a:solidFill>
                  <a:schemeClr val="tx2"/>
                </a:solidFill>
              </a:rPr>
              <a:t>Hemoglobins</a:t>
            </a:r>
            <a:r>
              <a:rPr lang="en-US" i="1" dirty="0" smtClean="0">
                <a:solidFill>
                  <a:schemeClr val="tx2"/>
                </a:solidFill>
              </a:rPr>
              <a:t>, BP over first 24 </a:t>
            </a:r>
            <a:r>
              <a:rPr lang="en-US" i="1" dirty="0" err="1" smtClean="0">
                <a:solidFill>
                  <a:schemeClr val="tx2"/>
                </a:solidFill>
              </a:rPr>
              <a:t>hrs</a:t>
            </a:r>
            <a:r>
              <a:rPr lang="en-US" i="1" dirty="0" smtClean="0">
                <a:solidFill>
                  <a:schemeClr val="tx2"/>
                </a:solidFill>
              </a:rPr>
              <a:t>, better SVC flow and better RVO</a:t>
            </a:r>
          </a:p>
        </p:txBody>
      </p:sp>
      <p:sp>
        <p:nvSpPr>
          <p:cNvPr id="8" name="Oval 7"/>
          <p:cNvSpPr/>
          <p:nvPr/>
        </p:nvSpPr>
        <p:spPr>
          <a:xfrm>
            <a:off x="3089194" y="4395764"/>
            <a:ext cx="2602946" cy="765908"/>
          </a:xfrm>
          <a:prstGeom prst="ellipse">
            <a:avLst/>
          </a:prstGeom>
          <a:noFill/>
          <a:ln w="57150">
            <a:solidFill>
              <a:srgbClr val="ED1C24"/>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ED1C24"/>
              </a:solidFill>
              <a:effectLst/>
              <a:latin typeface="Times New Roman" pitchFamily="18" charset="0"/>
            </a:endParaRPr>
          </a:p>
        </p:txBody>
      </p:sp>
    </p:spTree>
    <p:extLst>
      <p:ext uri="{BB962C8B-B14F-4D97-AF65-F5344CB8AC3E}">
        <p14:creationId xmlns:p14="http://schemas.microsoft.com/office/powerpoint/2010/main" val="1957082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Blood Pressure </a:t>
            </a:r>
            <a:r>
              <a:rPr lang="en-US" dirty="0" err="1" smtClean="0"/>
              <a:t>Premod</a:t>
            </a:r>
            <a:r>
              <a:rPr lang="en-US" dirty="0" smtClean="0"/>
              <a:t>. </a:t>
            </a:r>
            <a:endParaRPr lang="en-US" dirty="0"/>
          </a:p>
        </p:txBody>
      </p:sp>
      <p:pic>
        <p:nvPicPr>
          <p:cNvPr id="9" name="Picture 8" descr="bp PREMO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1602045"/>
            <a:ext cx="8128000" cy="3480939"/>
          </a:xfrm>
          <a:prstGeom prst="rect">
            <a:avLst/>
          </a:prstGeom>
        </p:spPr>
      </p:pic>
      <p:pic>
        <p:nvPicPr>
          <p:cNvPr id="11" name="Picture 10"/>
          <p:cNvPicPr>
            <a:picLocks noChangeAspect="1"/>
          </p:cNvPicPr>
          <p:nvPr/>
        </p:nvPicPr>
        <p:blipFill rotWithShape="1">
          <a:blip r:embed="rId4"/>
          <a:srcRect t="27943" b="58"/>
          <a:stretch/>
        </p:blipFill>
        <p:spPr>
          <a:xfrm>
            <a:off x="423254" y="5017570"/>
            <a:ext cx="8297493" cy="713232"/>
          </a:xfrm>
          <a:prstGeom prst="rect">
            <a:avLst/>
          </a:prstGeom>
        </p:spPr>
      </p:pic>
      <p:cxnSp>
        <p:nvCxnSpPr>
          <p:cNvPr id="14" name="Straight Connector 13"/>
          <p:cNvCxnSpPr/>
          <p:nvPr/>
        </p:nvCxnSpPr>
        <p:spPr>
          <a:xfrm rot="-7616348">
            <a:off x="5381128" y="3828420"/>
            <a:ext cx="655344" cy="0"/>
          </a:xfrm>
          <a:prstGeom prst="line">
            <a:avLst/>
          </a:prstGeom>
          <a:ln w="48000">
            <a:solidFill>
              <a:srgbClr val="ED1C24"/>
            </a:solidFill>
            <a:tailEnd type="arrow"/>
          </a:ln>
        </p:spPr>
      </p:cxnSp>
      <p:cxnSp>
        <p:nvCxnSpPr>
          <p:cNvPr id="19" name="Straight Connector 18"/>
          <p:cNvCxnSpPr/>
          <p:nvPr/>
        </p:nvCxnSpPr>
        <p:spPr>
          <a:xfrm rot="7943959">
            <a:off x="5981284" y="2094120"/>
            <a:ext cx="706873" cy="0"/>
          </a:xfrm>
          <a:prstGeom prst="line">
            <a:avLst/>
          </a:prstGeom>
          <a:ln w="48000">
            <a:solidFill>
              <a:srgbClr val="ED1C24"/>
            </a:solidFill>
            <a:tailEnd type="arrow"/>
          </a:ln>
        </p:spPr>
      </p:cxnSp>
      <p:sp>
        <p:nvSpPr>
          <p:cNvPr id="30" name="TextBox 29"/>
          <p:cNvSpPr txBox="1"/>
          <p:nvPr/>
        </p:nvSpPr>
        <p:spPr>
          <a:xfrm>
            <a:off x="6546561" y="1614845"/>
            <a:ext cx="1141659" cy="461665"/>
          </a:xfrm>
          <a:prstGeom prst="rect">
            <a:avLst/>
          </a:prstGeom>
          <a:noFill/>
        </p:spPr>
        <p:txBody>
          <a:bodyPr wrap="none" rtlCol="0">
            <a:spAutoFit/>
          </a:bodyPr>
          <a:lstStyle/>
          <a:p>
            <a:r>
              <a:rPr lang="en-US" b="1" dirty="0" smtClean="0">
                <a:solidFill>
                  <a:schemeClr val="bg2"/>
                </a:solidFill>
                <a:latin typeface="Arial" panose="020B0604020202020204" pitchFamily="34" charset="0"/>
                <a:cs typeface="Arial" panose="020B0604020202020204" pitchFamily="34" charset="0"/>
              </a:rPr>
              <a:t>Milked</a:t>
            </a:r>
            <a:endParaRPr lang="en-US" b="1" dirty="0">
              <a:solidFill>
                <a:schemeClr val="bg2"/>
              </a:solidFill>
              <a:latin typeface="Arial" panose="020B0604020202020204" pitchFamily="34" charset="0"/>
              <a:cs typeface="Arial" panose="020B0604020202020204" pitchFamily="34" charset="0"/>
            </a:endParaRPr>
          </a:p>
        </p:txBody>
      </p:sp>
      <p:sp>
        <p:nvSpPr>
          <p:cNvPr id="31" name="TextBox 30"/>
          <p:cNvSpPr txBox="1"/>
          <p:nvPr/>
        </p:nvSpPr>
        <p:spPr>
          <a:xfrm>
            <a:off x="5918509" y="3859488"/>
            <a:ext cx="1007007" cy="461665"/>
          </a:xfrm>
          <a:prstGeom prst="rect">
            <a:avLst/>
          </a:prstGeom>
          <a:noFill/>
        </p:spPr>
        <p:txBody>
          <a:bodyPr wrap="none" rtlCol="0">
            <a:spAutoFit/>
          </a:bodyPr>
          <a:lstStyle/>
          <a:p>
            <a:r>
              <a:rPr lang="en-US" b="1" dirty="0" smtClean="0">
                <a:solidFill>
                  <a:schemeClr val="bg2"/>
                </a:solidFill>
                <a:latin typeface="Arial" panose="020B0604020202020204" pitchFamily="34" charset="0"/>
                <a:cs typeface="Arial" panose="020B0604020202020204" pitchFamily="34" charset="0"/>
              </a:rPr>
              <a:t>Delay</a:t>
            </a:r>
            <a:endParaRPr lang="en-US"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65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7177" y="0"/>
            <a:ext cx="1495344" cy="1614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31502" y="235941"/>
            <a:ext cx="7772400" cy="1143000"/>
          </a:xfrm>
        </p:spPr>
        <p:txBody>
          <a:bodyPr/>
          <a:lstStyle/>
          <a:p>
            <a:r>
              <a:rPr lang="en-US" sz="3600" dirty="0" smtClean="0"/>
              <a:t>Best and First Least Invasive Practice</a:t>
            </a:r>
            <a:endParaRPr lang="en-US" sz="3600" dirty="0"/>
          </a:p>
        </p:txBody>
      </p:sp>
      <p:sp>
        <p:nvSpPr>
          <p:cNvPr id="3" name="Content Placeholder 2"/>
          <p:cNvSpPr>
            <a:spLocks noGrp="1"/>
          </p:cNvSpPr>
          <p:nvPr>
            <p:ph idx="1"/>
          </p:nvPr>
        </p:nvSpPr>
        <p:spPr>
          <a:xfrm>
            <a:off x="449820" y="1424354"/>
            <a:ext cx="8398933" cy="4114800"/>
          </a:xfrm>
        </p:spPr>
        <p:txBody>
          <a:bodyPr/>
          <a:lstStyle/>
          <a:p>
            <a:pPr>
              <a:buSzPct val="121000"/>
              <a:buFont typeface="Wingdings" panose="05000000000000000000" pitchFamily="2" charset="2"/>
              <a:buChar char="ü"/>
            </a:pPr>
            <a:r>
              <a:rPr lang="en-US" dirty="0" smtClean="0"/>
              <a:t>   Provide adequate placental transfusion </a:t>
            </a:r>
          </a:p>
          <a:p>
            <a:pPr>
              <a:buSzPct val="121000"/>
              <a:buFont typeface="Wingdings" panose="05000000000000000000" pitchFamily="2" charset="2"/>
              <a:buChar char="þ"/>
            </a:pPr>
            <a:r>
              <a:rPr lang="en-US" dirty="0" smtClean="0"/>
              <a:t>   If the infant is deemed to need immediate resuscitation – </a:t>
            </a:r>
            <a:r>
              <a:rPr lang="en-US" i="1" dirty="0" smtClean="0">
                <a:solidFill>
                  <a:schemeClr val="tx2"/>
                </a:solidFill>
              </a:rPr>
              <a:t>How do we determine this while infant still attached to placenta???</a:t>
            </a:r>
            <a:r>
              <a:rPr lang="en-US" dirty="0" smtClean="0"/>
              <a:t>- initiate stabilization while still attached to a pulsating </a:t>
            </a:r>
            <a:r>
              <a:rPr lang="en-US" dirty="0"/>
              <a:t>cord to open lung and facilitate receipt of placental </a:t>
            </a:r>
            <a:r>
              <a:rPr lang="en-US" dirty="0" smtClean="0"/>
              <a:t>transfusion (If possible - needs to be proven!)</a:t>
            </a:r>
          </a:p>
          <a:p>
            <a:pPr marL="0" indent="0">
              <a:buSzPct val="121000"/>
              <a:buNone/>
            </a:pPr>
            <a:r>
              <a:rPr lang="en-US" dirty="0" smtClean="0"/>
              <a:t>[</a:t>
            </a:r>
            <a:r>
              <a:rPr lang="en-US" i="1" dirty="0" smtClean="0"/>
              <a:t>http</a:t>
            </a:r>
            <a:r>
              <a:rPr lang="en-US" i="1" dirty="0"/>
              <a:t>://</a:t>
            </a:r>
            <a:r>
              <a:rPr lang="en-US" i="1" dirty="0" smtClean="0"/>
              <a:t>clinicaltrials.gov/NCT02231411 Katheria et al</a:t>
            </a:r>
            <a:r>
              <a:rPr lang="en-US" dirty="0" smtClean="0"/>
              <a:t>]</a:t>
            </a:r>
            <a:endParaRPr lang="en-US" dirty="0"/>
          </a:p>
          <a:p>
            <a:pPr marL="0" indent="0">
              <a:buSzPct val="121000"/>
              <a:buNone/>
            </a:pPr>
            <a:r>
              <a:rPr lang="en-US" dirty="0" smtClean="0"/>
              <a:t>				or</a:t>
            </a:r>
          </a:p>
          <a:p>
            <a:pPr>
              <a:buSzPct val="121000"/>
              <a:buFont typeface="Wingdings" panose="05000000000000000000" pitchFamily="2" charset="2"/>
              <a:buChar char=""/>
            </a:pPr>
            <a:r>
              <a:rPr lang="en-US" dirty="0" smtClean="0"/>
              <a:t>   Consider Milking and deliver</a:t>
            </a:r>
            <a:endParaRPr lang="en-US" dirty="0"/>
          </a:p>
        </p:txBody>
      </p:sp>
    </p:spTree>
    <p:extLst>
      <p:ext uri="{BB962C8B-B14F-4D97-AF65-F5344CB8AC3E}">
        <p14:creationId xmlns:p14="http://schemas.microsoft.com/office/powerpoint/2010/main" val="3260969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3" name="Picture 3"/>
          <p:cNvPicPr>
            <a:picLocks noChangeAspect="1" noChangeArrowheads="1"/>
          </p:cNvPicPr>
          <p:nvPr/>
        </p:nvPicPr>
        <p:blipFill>
          <a:blip r:embed="rId2" cstate="print"/>
          <a:srcRect/>
          <a:stretch>
            <a:fillRect/>
          </a:stretch>
        </p:blipFill>
        <p:spPr bwMode="auto">
          <a:xfrm>
            <a:off x="4762487" y="4600"/>
            <a:ext cx="3937000" cy="6853400"/>
          </a:xfrm>
          <a:prstGeom prst="rect">
            <a:avLst/>
          </a:prstGeom>
          <a:noFill/>
          <a:ln w="9525">
            <a:noFill/>
            <a:miter lim="800000"/>
            <a:headEnd/>
            <a:tailEnd/>
          </a:ln>
        </p:spPr>
      </p:pic>
      <p:pic>
        <p:nvPicPr>
          <p:cNvPr id="281604" name="Picture 4" descr="inlineImage0"/>
          <p:cNvPicPr>
            <a:picLocks noChangeAspect="1" noChangeArrowheads="1"/>
          </p:cNvPicPr>
          <p:nvPr/>
        </p:nvPicPr>
        <p:blipFill>
          <a:blip r:embed="rId3" cstate="print"/>
          <a:srcRect/>
          <a:stretch>
            <a:fillRect/>
          </a:stretch>
        </p:blipFill>
        <p:spPr bwMode="auto">
          <a:xfrm>
            <a:off x="1176782" y="1785938"/>
            <a:ext cx="2216940" cy="3319462"/>
          </a:xfrm>
          <a:prstGeom prst="rect">
            <a:avLst/>
          </a:prstGeom>
          <a:noFill/>
          <a:ln w="9525">
            <a:noFill/>
            <a:miter lim="800000"/>
            <a:headEnd/>
            <a:tailEnd/>
          </a:ln>
        </p:spPr>
      </p:pic>
    </p:spTree>
    <p:extLst>
      <p:ext uri="{BB962C8B-B14F-4D97-AF65-F5344CB8AC3E}">
        <p14:creationId xmlns:p14="http://schemas.microsoft.com/office/powerpoint/2010/main" val="306020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 of Interest  - N Finer</a:t>
            </a:r>
            <a:endParaRPr lang="en-US" dirty="0"/>
          </a:p>
        </p:txBody>
      </p:sp>
      <p:sp>
        <p:nvSpPr>
          <p:cNvPr id="3" name="Content Placeholder 2"/>
          <p:cNvSpPr>
            <a:spLocks noGrp="1"/>
          </p:cNvSpPr>
          <p:nvPr>
            <p:ph idx="1"/>
          </p:nvPr>
        </p:nvSpPr>
        <p:spPr>
          <a:xfrm>
            <a:off x="745067" y="1876669"/>
            <a:ext cx="8398933" cy="4495800"/>
          </a:xfrm>
        </p:spPr>
        <p:txBody>
          <a:bodyPr/>
          <a:lstStyle/>
          <a:p>
            <a:r>
              <a:rPr lang="en-US" dirty="0" smtClean="0"/>
              <a:t>Dr. N. Finer is a paid consultant for Fisher&amp; </a:t>
            </a:r>
            <a:r>
              <a:rPr lang="en-US" dirty="0" err="1" smtClean="0"/>
              <a:t>Paykel</a:t>
            </a:r>
            <a:endParaRPr lang="en-US" dirty="0" smtClean="0"/>
          </a:p>
          <a:p>
            <a:endParaRPr lang="en-US" dirty="0"/>
          </a:p>
        </p:txBody>
      </p:sp>
    </p:spTree>
    <p:extLst>
      <p:ext uri="{BB962C8B-B14F-4D97-AF65-F5344CB8AC3E}">
        <p14:creationId xmlns:p14="http://schemas.microsoft.com/office/powerpoint/2010/main" val="3037980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p:cNvPicPr>
            <a:picLocks noChangeAspect="1" noChangeArrowheads="1"/>
          </p:cNvPicPr>
          <p:nvPr/>
        </p:nvPicPr>
        <p:blipFill>
          <a:blip r:embed="rId2" cstate="print"/>
          <a:srcRect/>
          <a:stretch>
            <a:fillRect/>
          </a:stretch>
        </p:blipFill>
        <p:spPr bwMode="auto">
          <a:xfrm>
            <a:off x="2458373" y="1109566"/>
            <a:ext cx="4227253" cy="4638867"/>
          </a:xfrm>
          <a:prstGeom prst="rect">
            <a:avLst/>
          </a:prstGeom>
          <a:noFill/>
          <a:ln w="9525">
            <a:noFill/>
            <a:miter lim="800000"/>
            <a:headEnd/>
            <a:tailEnd/>
          </a:ln>
          <a:effectLst/>
        </p:spPr>
      </p:pic>
    </p:spTree>
    <p:extLst>
      <p:ext uri="{BB962C8B-B14F-4D97-AF65-F5344CB8AC3E}">
        <p14:creationId xmlns:p14="http://schemas.microsoft.com/office/powerpoint/2010/main" val="174075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18821" name="Object 5"/>
          <p:cNvGraphicFramePr>
            <a:graphicFrameLocks noChangeAspect="1"/>
          </p:cNvGraphicFramePr>
          <p:nvPr>
            <p:extLst>
              <p:ext uri="{D42A27DB-BD31-4B8C-83A1-F6EECF244321}">
                <p14:modId xmlns:p14="http://schemas.microsoft.com/office/powerpoint/2010/main" val="4279817856"/>
              </p:ext>
            </p:extLst>
          </p:nvPr>
        </p:nvGraphicFramePr>
        <p:xfrm>
          <a:off x="386429" y="872392"/>
          <a:ext cx="8386234" cy="5341938"/>
        </p:xfrm>
        <a:graphic>
          <a:graphicData uri="http://schemas.openxmlformats.org/presentationml/2006/ole">
            <mc:AlternateContent xmlns:mc="http://schemas.openxmlformats.org/markup-compatibility/2006">
              <mc:Choice xmlns:v="urn:schemas-microsoft-com:vml" Requires="v">
                <p:oleObj spid="_x0000_s39970" name="Document" r:id="rId4" imgW="3533204" imgH="2433484" progId="Word.Document.8">
                  <p:embed/>
                </p:oleObj>
              </mc:Choice>
              <mc:Fallback>
                <p:oleObj name="Document" r:id="rId4" imgW="3533204" imgH="243348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429" y="872392"/>
                        <a:ext cx="8386234" cy="5341938"/>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418822" name="Text Box 6"/>
          <p:cNvSpPr txBox="1">
            <a:spLocks noChangeArrowheads="1"/>
          </p:cNvSpPr>
          <p:nvPr/>
        </p:nvSpPr>
        <p:spPr bwMode="auto">
          <a:xfrm>
            <a:off x="192962" y="314325"/>
            <a:ext cx="8778365" cy="523220"/>
          </a:xfrm>
          <a:prstGeom prst="rect">
            <a:avLst/>
          </a:prstGeom>
          <a:noFill/>
          <a:ln w="9525">
            <a:noFill/>
            <a:miter lim="800000"/>
            <a:headEnd/>
            <a:tailEnd/>
          </a:ln>
        </p:spPr>
        <p:txBody>
          <a:bodyPr wrap="none">
            <a:spAutoFit/>
          </a:bodyPr>
          <a:lstStyle/>
          <a:p>
            <a:pPr algn="ctr"/>
            <a:r>
              <a:rPr lang="en-US" sz="2800" b="1" dirty="0">
                <a:solidFill>
                  <a:schemeClr val="bg2"/>
                </a:solidFill>
                <a:latin typeface="Arial" panose="020B0604020202020204" pitchFamily="34" charset="0"/>
                <a:cs typeface="Arial" panose="020B0604020202020204" pitchFamily="34" charset="0"/>
              </a:rPr>
              <a:t>Excessive  </a:t>
            </a:r>
            <a:r>
              <a:rPr lang="en-US" sz="2800" b="1" dirty="0" smtClean="0">
                <a:solidFill>
                  <a:schemeClr val="bg2"/>
                </a:solidFill>
                <a:latin typeface="Arial" panose="020B0604020202020204" pitchFamily="34" charset="0"/>
                <a:cs typeface="Arial" panose="020B0604020202020204" pitchFamily="34" charset="0"/>
              </a:rPr>
              <a:t>Facial Pressure </a:t>
            </a:r>
            <a:r>
              <a:rPr lang="en-US" sz="2800" b="1" dirty="0">
                <a:solidFill>
                  <a:schemeClr val="bg2"/>
                </a:solidFill>
                <a:latin typeface="Arial" panose="020B0604020202020204" pitchFamily="34" charset="0"/>
                <a:cs typeface="Arial" panose="020B0604020202020204" pitchFamily="34" charset="0"/>
              </a:rPr>
              <a:t>Results in Bradycardia</a:t>
            </a:r>
            <a:endParaRPr lang="en-US" sz="2800" dirty="0">
              <a:solidFill>
                <a:schemeClr val="bg2"/>
              </a:solidFill>
              <a:latin typeface="Arial" panose="020B0604020202020204" pitchFamily="34" charset="0"/>
              <a:cs typeface="Arial" panose="020B0604020202020204" pitchFamily="34" charset="0"/>
            </a:endParaRPr>
          </a:p>
        </p:txBody>
      </p:sp>
      <p:sp>
        <p:nvSpPr>
          <p:cNvPr id="418823" name="Text Box 7"/>
          <p:cNvSpPr txBox="1">
            <a:spLocks noChangeArrowheads="1"/>
          </p:cNvSpPr>
          <p:nvPr/>
        </p:nvSpPr>
        <p:spPr bwMode="auto">
          <a:xfrm>
            <a:off x="1602807" y="4615718"/>
            <a:ext cx="3993401" cy="369332"/>
          </a:xfrm>
          <a:prstGeom prst="rect">
            <a:avLst/>
          </a:prstGeom>
          <a:noFill/>
          <a:ln w="9525">
            <a:noFill/>
            <a:miter lim="800000"/>
            <a:headEnd/>
            <a:tailEnd/>
          </a:ln>
        </p:spPr>
        <p:txBody>
          <a:bodyPr wrap="none">
            <a:spAutoFit/>
          </a:bodyPr>
          <a:lstStyle/>
          <a:p>
            <a:r>
              <a:rPr lang="en-US" sz="1800" b="1" dirty="0">
                <a:solidFill>
                  <a:schemeClr val="bg2"/>
                </a:solidFill>
                <a:latin typeface="Arial" panose="020B0604020202020204" pitchFamily="34" charset="0"/>
                <a:cs typeface="Arial" panose="020B0604020202020204" pitchFamily="34" charset="0"/>
              </a:rPr>
              <a:t>Mask            On    Off          On    Off</a:t>
            </a:r>
            <a:endParaRPr lang="en-US" sz="1800" dirty="0">
              <a:solidFill>
                <a:schemeClr val="bg2"/>
              </a:solidFill>
              <a:latin typeface="Arial" panose="020B0604020202020204" pitchFamily="34" charset="0"/>
              <a:cs typeface="Arial" panose="020B0604020202020204" pitchFamily="34" charset="0"/>
            </a:endParaRPr>
          </a:p>
        </p:txBody>
      </p:sp>
      <p:sp>
        <p:nvSpPr>
          <p:cNvPr id="418824" name="Line 8"/>
          <p:cNvSpPr>
            <a:spLocks noChangeShapeType="1"/>
          </p:cNvSpPr>
          <p:nvPr/>
        </p:nvSpPr>
        <p:spPr bwMode="auto">
          <a:xfrm flipV="1">
            <a:off x="2910907" y="2537680"/>
            <a:ext cx="4233" cy="2182812"/>
          </a:xfrm>
          <a:prstGeom prst="line">
            <a:avLst/>
          </a:prstGeom>
          <a:noFill/>
          <a:ln w="9525">
            <a:solidFill>
              <a:srgbClr val="000000"/>
            </a:solidFill>
            <a:round/>
            <a:headEnd/>
            <a:tailEnd type="triangle" w="med" len="med"/>
          </a:ln>
        </p:spPr>
        <p:txBody>
          <a:bodyPr wrap="none" anchor="ctr"/>
          <a:lstStyle/>
          <a:p>
            <a:endParaRPr lang="en-US"/>
          </a:p>
        </p:txBody>
      </p:sp>
      <p:sp>
        <p:nvSpPr>
          <p:cNvPr id="418825" name="Line 9"/>
          <p:cNvSpPr>
            <a:spLocks noChangeShapeType="1"/>
          </p:cNvSpPr>
          <p:nvPr/>
        </p:nvSpPr>
        <p:spPr bwMode="auto">
          <a:xfrm flipV="1">
            <a:off x="3428785" y="3714018"/>
            <a:ext cx="4234" cy="1006475"/>
          </a:xfrm>
          <a:prstGeom prst="line">
            <a:avLst/>
          </a:prstGeom>
          <a:noFill/>
          <a:ln w="9525">
            <a:solidFill>
              <a:srgbClr val="000000"/>
            </a:solidFill>
            <a:round/>
            <a:headEnd/>
            <a:tailEnd type="triangle" w="med" len="med"/>
          </a:ln>
        </p:spPr>
        <p:txBody>
          <a:bodyPr wrap="none" anchor="ctr"/>
          <a:lstStyle/>
          <a:p>
            <a:endParaRPr lang="en-US"/>
          </a:p>
        </p:txBody>
      </p:sp>
      <p:sp>
        <p:nvSpPr>
          <p:cNvPr id="418826" name="Line 10"/>
          <p:cNvSpPr>
            <a:spLocks noChangeShapeType="1"/>
          </p:cNvSpPr>
          <p:nvPr/>
        </p:nvSpPr>
        <p:spPr bwMode="auto">
          <a:xfrm flipV="1">
            <a:off x="4161152" y="2034442"/>
            <a:ext cx="4233" cy="2686050"/>
          </a:xfrm>
          <a:prstGeom prst="line">
            <a:avLst/>
          </a:prstGeom>
          <a:noFill/>
          <a:ln w="9525">
            <a:solidFill>
              <a:srgbClr val="000000"/>
            </a:solidFill>
            <a:round/>
            <a:headEnd/>
            <a:tailEnd type="triangle" w="med" len="med"/>
          </a:ln>
        </p:spPr>
        <p:txBody>
          <a:bodyPr wrap="none" anchor="ctr"/>
          <a:lstStyle/>
          <a:p>
            <a:endParaRPr lang="en-US"/>
          </a:p>
        </p:txBody>
      </p:sp>
      <p:sp>
        <p:nvSpPr>
          <p:cNvPr id="418827" name="Line 11"/>
          <p:cNvSpPr>
            <a:spLocks noChangeShapeType="1"/>
          </p:cNvSpPr>
          <p:nvPr/>
        </p:nvSpPr>
        <p:spPr bwMode="auto">
          <a:xfrm flipV="1">
            <a:off x="4710074" y="3714018"/>
            <a:ext cx="4234" cy="1006475"/>
          </a:xfrm>
          <a:prstGeom prst="line">
            <a:avLst/>
          </a:prstGeom>
          <a:noFill/>
          <a:ln w="9525">
            <a:solidFill>
              <a:srgbClr val="000000"/>
            </a:solidFill>
            <a:round/>
            <a:headEnd/>
            <a:tailEnd type="triangle" w="med" len="med"/>
          </a:ln>
        </p:spPr>
        <p:txBody>
          <a:bodyPr wrap="none" anchor="ctr"/>
          <a:lstStyle/>
          <a:p>
            <a:endParaRPr lang="en-US"/>
          </a:p>
        </p:txBody>
      </p:sp>
      <p:sp>
        <p:nvSpPr>
          <p:cNvPr id="418828" name="Text Box 12"/>
          <p:cNvSpPr txBox="1">
            <a:spLocks noChangeArrowheads="1"/>
          </p:cNvSpPr>
          <p:nvPr/>
        </p:nvSpPr>
        <p:spPr bwMode="auto">
          <a:xfrm>
            <a:off x="5968785" y="1593118"/>
            <a:ext cx="1364476" cy="369332"/>
          </a:xfrm>
          <a:prstGeom prst="rect">
            <a:avLst/>
          </a:prstGeom>
          <a:noFill/>
          <a:ln w="9525">
            <a:noFill/>
            <a:miter lim="800000"/>
            <a:headEnd/>
            <a:tailEnd/>
          </a:ln>
        </p:spPr>
        <p:txBody>
          <a:bodyPr wrap="none">
            <a:spAutoFit/>
          </a:bodyPr>
          <a:lstStyle/>
          <a:p>
            <a:r>
              <a:rPr lang="en-US" sz="1800" b="1" dirty="0">
                <a:solidFill>
                  <a:srgbClr val="000000"/>
                </a:solidFill>
                <a:latin typeface="Arial" panose="020B0604020202020204" pitchFamily="34" charset="0"/>
                <a:cs typeface="Arial" panose="020B0604020202020204" pitchFamily="34" charset="0"/>
              </a:rPr>
              <a:t>Pulse Rate</a:t>
            </a:r>
            <a:endParaRPr lang="en-US" sz="1800" dirty="0">
              <a:latin typeface="Arial" panose="020B0604020202020204" pitchFamily="34" charset="0"/>
              <a:cs typeface="Arial" panose="020B0604020202020204" pitchFamily="34" charset="0"/>
            </a:endParaRPr>
          </a:p>
        </p:txBody>
      </p:sp>
      <p:sp>
        <p:nvSpPr>
          <p:cNvPr id="418829" name="Text Box 13"/>
          <p:cNvSpPr txBox="1">
            <a:spLocks noChangeArrowheads="1"/>
          </p:cNvSpPr>
          <p:nvPr/>
        </p:nvSpPr>
        <p:spPr bwMode="auto">
          <a:xfrm>
            <a:off x="6327207" y="3440967"/>
            <a:ext cx="744114" cy="369332"/>
          </a:xfrm>
          <a:prstGeom prst="rect">
            <a:avLst/>
          </a:prstGeom>
          <a:noFill/>
          <a:ln w="9525">
            <a:noFill/>
            <a:miter lim="800000"/>
            <a:headEnd/>
            <a:tailEnd/>
          </a:ln>
        </p:spPr>
        <p:txBody>
          <a:bodyPr wrap="none">
            <a:spAutoFit/>
          </a:bodyPr>
          <a:lstStyle/>
          <a:p>
            <a:r>
              <a:rPr lang="en-US" sz="1800" b="1">
                <a:solidFill>
                  <a:schemeClr val="bg2"/>
                </a:solidFill>
                <a:latin typeface="Arial" panose="020B0604020202020204" pitchFamily="34" charset="0"/>
                <a:cs typeface="Arial" panose="020B0604020202020204" pitchFamily="34" charset="0"/>
              </a:rPr>
              <a:t>SpO</a:t>
            </a:r>
            <a:r>
              <a:rPr lang="en-US" sz="1800" b="1" baseline="-25000">
                <a:solidFill>
                  <a:schemeClr val="bg2"/>
                </a:solidFill>
                <a:latin typeface="Arial" panose="020B0604020202020204" pitchFamily="34" charset="0"/>
                <a:cs typeface="Arial" panose="020B0604020202020204" pitchFamily="34" charset="0"/>
              </a:rPr>
              <a:t>2</a:t>
            </a:r>
            <a:endParaRPr lang="en-US" sz="1800" baseline="-25000">
              <a:solidFill>
                <a:schemeClr val="bg2"/>
              </a:solidFill>
              <a:latin typeface="Arial" panose="020B0604020202020204" pitchFamily="34" charset="0"/>
              <a:cs typeface="Arial" panose="020B0604020202020204" pitchFamily="34" charset="0"/>
            </a:endParaRPr>
          </a:p>
        </p:txBody>
      </p:sp>
      <p:sp>
        <p:nvSpPr>
          <p:cNvPr id="418830" name="Text Box 14"/>
          <p:cNvSpPr txBox="1">
            <a:spLocks noChangeArrowheads="1"/>
          </p:cNvSpPr>
          <p:nvPr/>
        </p:nvSpPr>
        <p:spPr bwMode="auto">
          <a:xfrm>
            <a:off x="3619655" y="6190089"/>
            <a:ext cx="2133918" cy="830997"/>
          </a:xfrm>
          <a:prstGeom prst="rect">
            <a:avLst/>
          </a:prstGeom>
          <a:noFill/>
          <a:ln w="12700">
            <a:noFill/>
            <a:miter lim="800000"/>
            <a:headEnd/>
            <a:tailEnd/>
          </a:ln>
          <a:effectLst/>
        </p:spPr>
        <p:txBody>
          <a:bodyPr wrap="none">
            <a:spAutoFit/>
          </a:bodyPr>
          <a:lstStyle/>
          <a:p>
            <a:r>
              <a:rPr lang="en-US" b="1" dirty="0">
                <a:solidFill>
                  <a:schemeClr val="bg2"/>
                </a:solidFill>
                <a:latin typeface="Arial" panose="020B0604020202020204" pitchFamily="34" charset="0"/>
                <a:cs typeface="Arial" panose="020B0604020202020204" pitchFamily="34" charset="0"/>
              </a:rPr>
              <a:t>Seconds (X2)</a:t>
            </a:r>
          </a:p>
          <a:p>
            <a:endParaRPr lang="en-US"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900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9631" y="382588"/>
            <a:ext cx="8604738" cy="1143000"/>
          </a:xfrm>
        </p:spPr>
        <p:txBody>
          <a:bodyPr/>
          <a:lstStyle/>
          <a:p>
            <a:r>
              <a:rPr lang="en-US" sz="3200" dirty="0" smtClean="0"/>
              <a:t>Can a Pulse Oximeter Provide Useful Data within 1-2 minutes of Birth?</a:t>
            </a:r>
            <a:br>
              <a:rPr lang="en-US" sz="3200" dirty="0" smtClean="0"/>
            </a:br>
            <a:r>
              <a:rPr lang="en-US" sz="2800" dirty="0" smtClean="0"/>
              <a:t>Gandhi et al, PAS – EPAS2012:4525:344 </a:t>
            </a:r>
            <a:endParaRPr lang="en-US" sz="3200" dirty="0"/>
          </a:p>
        </p:txBody>
      </p:sp>
      <p:sp>
        <p:nvSpPr>
          <p:cNvPr id="7" name="Content Placeholder 6"/>
          <p:cNvSpPr>
            <a:spLocks noGrp="1"/>
          </p:cNvSpPr>
          <p:nvPr>
            <p:ph idx="1"/>
          </p:nvPr>
        </p:nvSpPr>
        <p:spPr>
          <a:xfrm>
            <a:off x="466318" y="2133233"/>
            <a:ext cx="8398933" cy="4495800"/>
          </a:xfrm>
        </p:spPr>
        <p:txBody>
          <a:bodyPr/>
          <a:lstStyle/>
          <a:p>
            <a:r>
              <a:rPr lang="en-US" dirty="0" smtClean="0"/>
              <a:t>Retrospective review (June 2010 to December 2011, 50 Preterm Infants</a:t>
            </a:r>
            <a:endParaRPr lang="en-CA" dirty="0" smtClean="0"/>
          </a:p>
          <a:p>
            <a:r>
              <a:rPr lang="en-CA" dirty="0" smtClean="0"/>
              <a:t>SpO2 values recorded at 1 sample per second </a:t>
            </a:r>
            <a:r>
              <a:rPr lang="en-US" dirty="0" smtClean="0"/>
              <a:t>(</a:t>
            </a:r>
            <a:r>
              <a:rPr lang="en-US" dirty="0" err="1" smtClean="0"/>
              <a:t>Masimo</a:t>
            </a:r>
            <a:r>
              <a:rPr lang="en-US" dirty="0" smtClean="0"/>
              <a:t>).</a:t>
            </a:r>
          </a:p>
          <a:p>
            <a:r>
              <a:rPr lang="en-US" dirty="0" smtClean="0"/>
              <a:t>Mean and median time to achieve functioning pulse oximetry was determined.</a:t>
            </a:r>
          </a:p>
          <a:p>
            <a:r>
              <a:rPr lang="en-US" dirty="0" smtClean="0"/>
              <a:t>Gest - 23-35 weeks, BW -360-1445g</a:t>
            </a:r>
          </a:p>
          <a:p>
            <a:endParaRPr lang="en-US" dirty="0"/>
          </a:p>
        </p:txBody>
      </p:sp>
    </p:spTree>
    <p:extLst>
      <p:ext uri="{BB962C8B-B14F-4D97-AF65-F5344CB8AC3E}">
        <p14:creationId xmlns:p14="http://schemas.microsoft.com/office/powerpoint/2010/main" val="676285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rPr>
              <a:t>Time when Reliable SpO2 Signal </a:t>
            </a:r>
            <a:r>
              <a:rPr lang="en-US" sz="3600" dirty="0" smtClean="0">
                <a:effectLst/>
              </a:rPr>
              <a:t>Obtained</a:t>
            </a:r>
            <a:endParaRPr lang="en-US" sz="3600" dirty="0"/>
          </a:p>
        </p:txBody>
      </p:sp>
      <p:sp>
        <p:nvSpPr>
          <p:cNvPr id="3" name="Content Placeholder 2"/>
          <p:cNvSpPr>
            <a:spLocks noGrp="1"/>
          </p:cNvSpPr>
          <p:nvPr>
            <p:ph idx="1"/>
          </p:nvPr>
        </p:nvSpPr>
        <p:spPr>
          <a:xfrm>
            <a:off x="1129973" y="2109788"/>
            <a:ext cx="7141960" cy="4495800"/>
          </a:xfrm>
        </p:spPr>
        <p:txBody>
          <a:bodyPr/>
          <a:lstStyle/>
          <a:p>
            <a:pPr eaLnBrk="1" fontAlgn="t" hangingPunct="1">
              <a:buSzPct val="120000"/>
              <a:buFont typeface="Wingdings" charset="2"/>
              <a:buChar char="ü"/>
            </a:pPr>
            <a:r>
              <a:rPr lang="en-US" sz="3600" b="0" dirty="0" smtClean="0">
                <a:effectLst/>
              </a:rPr>
              <a:t>Mean  = 79 </a:t>
            </a:r>
            <a:r>
              <a:rPr lang="en-US" sz="3600" b="0" dirty="0">
                <a:effectLst/>
              </a:rPr>
              <a:t>± 42 </a:t>
            </a:r>
            <a:r>
              <a:rPr lang="en-US" sz="3600" b="0" dirty="0" smtClean="0">
                <a:effectLst/>
              </a:rPr>
              <a:t>seconds</a:t>
            </a:r>
            <a:br>
              <a:rPr lang="en-US" sz="3600" b="0" dirty="0" smtClean="0">
                <a:effectLst/>
              </a:rPr>
            </a:br>
            <a:r>
              <a:rPr lang="en-US" sz="3600" b="0" dirty="0" smtClean="0">
                <a:effectLst/>
              </a:rPr>
              <a:t>(range </a:t>
            </a:r>
            <a:r>
              <a:rPr lang="en-US" sz="3600" b="0" dirty="0">
                <a:effectLst/>
              </a:rPr>
              <a:t>40-240 s</a:t>
            </a:r>
            <a:r>
              <a:rPr lang="en-US" sz="3600" b="0" dirty="0" smtClean="0">
                <a:effectLst/>
              </a:rPr>
              <a:t>)</a:t>
            </a:r>
          </a:p>
          <a:p>
            <a:pPr marL="0" indent="0" eaLnBrk="1" fontAlgn="t" hangingPunct="1">
              <a:buSzPct val="120000"/>
              <a:buNone/>
            </a:pPr>
            <a:endParaRPr lang="en-US" sz="3600" b="0" dirty="0">
              <a:effectLst/>
            </a:endParaRPr>
          </a:p>
          <a:p>
            <a:pPr eaLnBrk="1" fontAlgn="t" hangingPunct="1">
              <a:buSzPct val="120000"/>
              <a:buFont typeface="Wingdings" charset="2"/>
              <a:buChar char="ü"/>
            </a:pPr>
            <a:r>
              <a:rPr lang="en-US" sz="3600" b="0" dirty="0" smtClean="0">
                <a:effectLst/>
              </a:rPr>
              <a:t>Median =  </a:t>
            </a:r>
            <a:r>
              <a:rPr lang="en-US" sz="3600" b="0" dirty="0">
                <a:effectLst/>
              </a:rPr>
              <a:t>67 </a:t>
            </a:r>
            <a:r>
              <a:rPr lang="en-US" sz="3600" b="0" dirty="0" smtClean="0">
                <a:effectLst/>
              </a:rPr>
              <a:t>seconds</a:t>
            </a:r>
            <a:br>
              <a:rPr lang="en-US" sz="3600" b="0" dirty="0" smtClean="0">
                <a:effectLst/>
              </a:rPr>
            </a:br>
            <a:r>
              <a:rPr lang="en-US" sz="3600" b="0" dirty="0" smtClean="0">
                <a:effectLst/>
              </a:rPr>
              <a:t>(interquartile </a:t>
            </a:r>
            <a:r>
              <a:rPr lang="en-US" sz="3600" b="0" dirty="0">
                <a:effectLst/>
              </a:rPr>
              <a:t>range </a:t>
            </a:r>
            <a:r>
              <a:rPr lang="en-US" sz="3600" b="0" dirty="0" smtClean="0">
                <a:effectLst/>
              </a:rPr>
              <a:t>50 </a:t>
            </a:r>
            <a:r>
              <a:rPr lang="en-US" sz="3600" b="0" dirty="0">
                <a:effectLst/>
              </a:rPr>
              <a:t>– 93 s)</a:t>
            </a:r>
          </a:p>
          <a:p>
            <a:pPr marL="0" indent="0" eaLnBrk="1" fontAlgn="t" hangingPunct="1">
              <a:buSzPct val="120000"/>
              <a:buNone/>
            </a:pPr>
            <a:endParaRPr lang="en-US" sz="3600" b="0" dirty="0">
              <a:effectLst/>
            </a:endParaRPr>
          </a:p>
          <a:p>
            <a:endParaRPr lang="en-US" sz="3600" dirty="0"/>
          </a:p>
        </p:txBody>
      </p:sp>
    </p:spTree>
    <p:extLst>
      <p:ext uri="{BB962C8B-B14F-4D97-AF65-F5344CB8AC3E}">
        <p14:creationId xmlns:p14="http://schemas.microsoft.com/office/powerpoint/2010/main" val="1978232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226062" cy="6858000"/>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AutoShape 3"/>
          <p:cNvSpPr>
            <a:spLocks noChangeArrowheads="1"/>
          </p:cNvSpPr>
          <p:nvPr/>
        </p:nvSpPr>
        <p:spPr bwMode="auto">
          <a:xfrm>
            <a:off x="29732111" y="11615320"/>
            <a:ext cx="13515622" cy="8957820"/>
          </a:xfrm>
          <a:prstGeom prst="roundRect">
            <a:avLst>
              <a:gd name="adj" fmla="val 19"/>
            </a:avLst>
          </a:prstGeom>
          <a:solidFill>
            <a:srgbClr val="FFFFFF"/>
          </a:solidFill>
          <a:ln w="114480">
            <a:solidFill>
              <a:schemeClr val="tx1"/>
            </a:solidFill>
            <a:round/>
            <a:headEnd/>
            <a:tailEnd/>
          </a:ln>
        </p:spPr>
        <p:txBody>
          <a:bodyPr wrap="none" lIns="100918" tIns="50459" rIns="100918" bIns="50459" anchor="ctr"/>
          <a:lstStyle/>
          <a:p>
            <a:pPr defTabSz="1143000" eaLnBrk="0" hangingPunct="0"/>
            <a:endParaRPr lang="en-US" dirty="0">
              <a:solidFill>
                <a:schemeClr val="tx1"/>
              </a:solidFill>
              <a:latin typeface="Arial" charset="0"/>
              <a:cs typeface="Arial" charset="0"/>
            </a:endParaRPr>
          </a:p>
        </p:txBody>
      </p:sp>
      <p:graphicFrame>
        <p:nvGraphicFramePr>
          <p:cNvPr id="5" name="Chart 4"/>
          <p:cNvGraphicFramePr>
            <a:graphicFrameLocks/>
          </p:cNvGraphicFramePr>
          <p:nvPr>
            <p:extLst>
              <p:ext uri="{D42A27DB-BD31-4B8C-83A1-F6EECF244321}">
                <p14:modId xmlns:p14="http://schemas.microsoft.com/office/powerpoint/2010/main" val="2461409135"/>
              </p:ext>
            </p:extLst>
          </p:nvPr>
        </p:nvGraphicFramePr>
        <p:xfrm>
          <a:off x="-133040" y="1375899"/>
          <a:ext cx="9042580" cy="463857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7924" y="422180"/>
            <a:ext cx="7768152" cy="646331"/>
          </a:xfrm>
          <a:prstGeom prst="rect">
            <a:avLst/>
          </a:prstGeom>
          <a:noFill/>
        </p:spPr>
        <p:txBody>
          <a:bodyPr wrap="none" rtlCol="0">
            <a:spAutoFit/>
          </a:bodyPr>
          <a:lstStyle/>
          <a:p>
            <a:pPr algn="ctr"/>
            <a:r>
              <a:rPr lang="en-US" sz="3600" b="1" dirty="0" smtClean="0">
                <a:solidFill>
                  <a:schemeClr val="bg2"/>
                </a:solidFill>
                <a:latin typeface="Arial" panose="020B0604020202020204" pitchFamily="34" charset="0"/>
                <a:cs typeface="Arial" panose="020B0604020202020204" pitchFamily="34" charset="0"/>
              </a:rPr>
              <a:t>Time Distribution to working SpO2</a:t>
            </a:r>
            <a:endParaRPr lang="en-US" sz="3600" b="1" dirty="0">
              <a:solidFill>
                <a:schemeClr val="bg2"/>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4168111" y="3690372"/>
              <a:ext cx="1624000" cy="2868120"/>
            </p14:xfrm>
          </p:contentPart>
        </mc:Choice>
        <mc:Fallback xmlns="">
          <p:pic>
            <p:nvPicPr>
              <p:cNvPr id="8" name="Ink 7"/>
              <p:cNvPicPr/>
              <p:nvPr/>
            </p:nvPicPr>
            <p:blipFill>
              <a:blip r:embed="rId4"/>
              <a:stretch>
                <a:fillRect/>
              </a:stretch>
            </p:blipFill>
            <p:spPr>
              <a:xfrm>
                <a:off x="4151911" y="3678492"/>
                <a:ext cx="1658201" cy="289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10545931" y="6238092"/>
              <a:ext cx="320" cy="360"/>
            </p14:xfrm>
          </p:contentPart>
        </mc:Choice>
        <mc:Fallback xmlns="">
          <p:pic>
            <p:nvPicPr>
              <p:cNvPr id="10" name="Ink 9"/>
              <p:cNvPicPr/>
              <p:nvPr/>
            </p:nvPicPr>
            <p:blipFill>
              <a:blip r:embed="rId6"/>
              <a:stretch>
                <a:fillRect/>
              </a:stretch>
            </p:blipFill>
            <p:spPr>
              <a:xfrm>
                <a:off x="11835732" y="6209652"/>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4407791" y="2124372"/>
              <a:ext cx="1263360" cy="1053720"/>
            </p14:xfrm>
          </p:contentPart>
        </mc:Choice>
        <mc:Fallback xmlns="">
          <p:pic>
            <p:nvPicPr>
              <p:cNvPr id="15" name="Ink 14"/>
              <p:cNvPicPr/>
              <p:nvPr/>
            </p:nvPicPr>
            <p:blipFill>
              <a:blip r:embed="rId8"/>
              <a:stretch>
                <a:fillRect/>
              </a:stretch>
            </p:blipFill>
            <p:spPr>
              <a:xfrm>
                <a:off x="4392670" y="2107092"/>
                <a:ext cx="1295763" cy="109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p14:cNvContentPartPr/>
              <p14:nvPr/>
            </p14:nvContentPartPr>
            <p14:xfrm>
              <a:off x="8868591" y="927012"/>
              <a:ext cx="1600" cy="9720"/>
            </p14:xfrm>
          </p:contentPart>
        </mc:Choice>
        <mc:Fallback xmlns="">
          <p:pic>
            <p:nvPicPr>
              <p:cNvPr id="26" name="Ink 25"/>
              <p:cNvPicPr/>
              <p:nvPr/>
            </p:nvPicPr>
            <p:blipFill>
              <a:blip r:embed="rId10"/>
              <a:stretch>
                <a:fillRect/>
              </a:stretch>
            </p:blipFill>
            <p:spPr>
              <a:xfrm>
                <a:off x="8860191" y="919812"/>
                <a:ext cx="18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p14:cNvContentPartPr/>
              <p14:nvPr/>
            </p14:nvContentPartPr>
            <p14:xfrm>
              <a:off x="6027951" y="1860852"/>
              <a:ext cx="2640960" cy="1554120"/>
            </p14:xfrm>
          </p:contentPart>
        </mc:Choice>
        <mc:Fallback xmlns="">
          <p:pic>
            <p:nvPicPr>
              <p:cNvPr id="32" name="Ink 31"/>
              <p:cNvPicPr/>
              <p:nvPr/>
            </p:nvPicPr>
            <p:blipFill>
              <a:blip r:embed="rId12"/>
              <a:stretch>
                <a:fillRect/>
              </a:stretch>
            </p:blipFill>
            <p:spPr>
              <a:xfrm>
                <a:off x="6008514" y="1847172"/>
                <a:ext cx="2674795" cy="1587960"/>
              </a:xfrm>
              <a:prstGeom prst="rect">
                <a:avLst/>
              </a:prstGeom>
            </p:spPr>
          </p:pic>
        </mc:Fallback>
      </mc:AlternateContent>
    </p:spTree>
    <p:extLst>
      <p:ext uri="{BB962C8B-B14F-4D97-AF65-F5344CB8AC3E}">
        <p14:creationId xmlns:p14="http://schemas.microsoft.com/office/powerpoint/2010/main" val="339607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Pulse Oximetry – Limitations!!</a:t>
            </a:r>
            <a:endParaRPr lang="en-US" dirty="0"/>
          </a:p>
        </p:txBody>
      </p:sp>
      <p:sp>
        <p:nvSpPr>
          <p:cNvPr id="3" name="Content Placeholder 2"/>
          <p:cNvSpPr>
            <a:spLocks noGrp="1"/>
          </p:cNvSpPr>
          <p:nvPr>
            <p:ph idx="1"/>
          </p:nvPr>
        </p:nvSpPr>
        <p:spPr>
          <a:xfrm>
            <a:off x="745067" y="1835150"/>
            <a:ext cx="8398933" cy="4495800"/>
          </a:xfrm>
        </p:spPr>
        <p:txBody>
          <a:bodyPr/>
          <a:lstStyle/>
          <a:p>
            <a:r>
              <a:rPr lang="en-US" dirty="0" smtClean="0"/>
              <a:t>Now a standard but not easy to get reliable readings before 90 sec and sometimes longer</a:t>
            </a:r>
          </a:p>
          <a:p>
            <a:r>
              <a:rPr lang="en-US" dirty="0" smtClean="0"/>
              <a:t>They probably provide less than accurate readings for initial minute(s)</a:t>
            </a:r>
          </a:p>
          <a:p>
            <a:r>
              <a:rPr lang="en-US" dirty="0" smtClean="0"/>
              <a:t>The Oximeter HR reads somewhat lower than gold standard – ECG but most do not use!</a:t>
            </a:r>
          </a:p>
          <a:p>
            <a:r>
              <a:rPr lang="en-US" dirty="0" smtClean="0"/>
              <a:t>This difference is probably not critical!</a:t>
            </a:r>
            <a:endParaRPr lang="en-US" dirty="0"/>
          </a:p>
        </p:txBody>
      </p:sp>
    </p:spTree>
    <p:extLst>
      <p:ext uri="{BB962C8B-B14F-4D97-AF65-F5344CB8AC3E}">
        <p14:creationId xmlns:p14="http://schemas.microsoft.com/office/powerpoint/2010/main" val="1442186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43000"/>
          </a:xfrm>
        </p:spPr>
        <p:txBody>
          <a:bodyPr/>
          <a:lstStyle/>
          <a:p>
            <a:r>
              <a:rPr lang="en-US" sz="3600" dirty="0" smtClean="0"/>
              <a:t>Heart Rate Monitoring: UCSD Practice</a:t>
            </a:r>
            <a:r>
              <a:rPr lang="en-US" dirty="0" smtClean="0"/>
              <a:t/>
            </a:r>
            <a:br>
              <a:rPr lang="en-US" dirty="0" smtClean="0"/>
            </a:br>
            <a:endParaRPr lang="en-US" dirty="0"/>
          </a:p>
        </p:txBody>
      </p:sp>
      <p:sp>
        <p:nvSpPr>
          <p:cNvPr id="3" name="Content Placeholder 2"/>
          <p:cNvSpPr>
            <a:spLocks noGrp="1"/>
          </p:cNvSpPr>
          <p:nvPr>
            <p:ph sz="half" idx="2"/>
          </p:nvPr>
        </p:nvSpPr>
        <p:spPr>
          <a:xfrm>
            <a:off x="492369" y="1541833"/>
            <a:ext cx="8348133" cy="3951288"/>
          </a:xfrm>
        </p:spPr>
        <p:txBody>
          <a:bodyPr>
            <a:noAutofit/>
          </a:bodyPr>
          <a:lstStyle/>
          <a:p>
            <a:pPr>
              <a:spcAft>
                <a:spcPts val="1200"/>
              </a:spcAft>
            </a:pPr>
            <a:r>
              <a:rPr lang="en-US" sz="2800" dirty="0" smtClean="0"/>
              <a:t>Auscultation</a:t>
            </a:r>
          </a:p>
          <a:p>
            <a:pPr>
              <a:spcAft>
                <a:spcPts val="1200"/>
              </a:spcAft>
            </a:pPr>
            <a:r>
              <a:rPr lang="en-US" sz="2800" dirty="0" smtClean="0"/>
              <a:t>Continuous Display</a:t>
            </a:r>
          </a:p>
          <a:p>
            <a:pPr>
              <a:spcAft>
                <a:spcPts val="1200"/>
              </a:spcAft>
            </a:pPr>
            <a:r>
              <a:rPr lang="en-US" sz="2800" dirty="0" smtClean="0"/>
              <a:t>Pulse </a:t>
            </a:r>
            <a:r>
              <a:rPr lang="en-US" sz="2800" dirty="0" err="1" smtClean="0"/>
              <a:t>oximeter</a:t>
            </a:r>
            <a:endParaRPr lang="en-US" sz="2800" dirty="0" smtClean="0"/>
          </a:p>
          <a:p>
            <a:pPr>
              <a:spcAft>
                <a:spcPts val="1200"/>
              </a:spcAft>
            </a:pPr>
            <a:r>
              <a:rPr lang="en-US" sz="2800" dirty="0" smtClean="0"/>
              <a:t>EKG leads</a:t>
            </a:r>
          </a:p>
          <a:p>
            <a:pPr lvl="1">
              <a:spcAft>
                <a:spcPts val="1200"/>
              </a:spcAft>
            </a:pPr>
            <a:r>
              <a:rPr lang="en-US" sz="2800" b="1" i="1" dirty="0" smtClean="0">
                <a:solidFill>
                  <a:schemeClr val="tx2"/>
                </a:solidFill>
              </a:rPr>
              <a:t>Use for crash CS or known severe fetal compromise</a:t>
            </a:r>
          </a:p>
          <a:p>
            <a:pPr lvl="1">
              <a:spcAft>
                <a:spcPts val="1200"/>
              </a:spcAft>
            </a:pPr>
            <a:r>
              <a:rPr lang="en-US" sz="2800" b="1" i="1" dirty="0" smtClean="0">
                <a:solidFill>
                  <a:schemeClr val="tx2"/>
                </a:solidFill>
              </a:rPr>
              <a:t>Use when unable to determine HR by other methods</a:t>
            </a:r>
          </a:p>
          <a:p>
            <a:pPr>
              <a:spcAft>
                <a:spcPts val="1200"/>
              </a:spcAft>
            </a:pPr>
            <a:endParaRPr lang="en-US" dirty="0"/>
          </a:p>
        </p:txBody>
      </p:sp>
      <p:pic>
        <p:nvPicPr>
          <p:cNvPr id="37891" name="Picture 3"/>
          <p:cNvPicPr>
            <a:picLocks noChangeAspect="1" noChangeArrowheads="1"/>
          </p:cNvPicPr>
          <p:nvPr/>
        </p:nvPicPr>
        <p:blipFill>
          <a:blip r:embed="rId2" cstate="print"/>
          <a:srcRect/>
          <a:stretch>
            <a:fillRect/>
          </a:stretch>
        </p:blipFill>
        <p:spPr bwMode="auto">
          <a:xfrm>
            <a:off x="5473636" y="2216570"/>
            <a:ext cx="1869723" cy="1464991"/>
          </a:xfrm>
          <a:prstGeom prst="rect">
            <a:avLst/>
          </a:prstGeom>
          <a:noFill/>
          <a:ln w="9525">
            <a:noFill/>
            <a:miter lim="800000"/>
            <a:headEnd/>
            <a:tailEnd/>
          </a:ln>
          <a:effectLst/>
        </p:spPr>
      </p:pic>
    </p:spTree>
    <p:extLst>
      <p:ext uri="{BB962C8B-B14F-4D97-AF65-F5344CB8AC3E}">
        <p14:creationId xmlns:p14="http://schemas.microsoft.com/office/powerpoint/2010/main" val="3309600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381646" y="175153"/>
            <a:ext cx="8359741" cy="6709340"/>
          </a:xfrm>
          <a:prstGeom prst="rect">
            <a:avLst/>
          </a:prstGeom>
        </p:spPr>
      </p:pic>
      <p:sp>
        <p:nvSpPr>
          <p:cNvPr id="3" name="Up Arrow 2"/>
          <p:cNvSpPr/>
          <p:nvPr/>
        </p:nvSpPr>
        <p:spPr bwMode="auto">
          <a:xfrm>
            <a:off x="347778" y="1914526"/>
            <a:ext cx="228600" cy="485775"/>
          </a:xfrm>
          <a:prstGeom prst="upArrow">
            <a:avLst/>
          </a:prstGeom>
          <a:solidFill>
            <a:schemeClr val="tx2"/>
          </a:solidFill>
          <a:ln w="12700"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4" name="Up Arrow 3"/>
          <p:cNvSpPr/>
          <p:nvPr/>
        </p:nvSpPr>
        <p:spPr bwMode="auto">
          <a:xfrm>
            <a:off x="381646" y="3338514"/>
            <a:ext cx="228600" cy="485775"/>
          </a:xfrm>
          <a:prstGeom prst="upArrow">
            <a:avLst/>
          </a:prstGeom>
          <a:solidFill>
            <a:schemeClr val="tx2"/>
          </a:solidFill>
          <a:ln w="12700"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 name="TextBox 4"/>
          <p:cNvSpPr txBox="1"/>
          <p:nvPr/>
        </p:nvSpPr>
        <p:spPr>
          <a:xfrm>
            <a:off x="2697286" y="1171576"/>
            <a:ext cx="4187365" cy="461665"/>
          </a:xfrm>
          <a:prstGeom prst="rect">
            <a:avLst/>
          </a:prstGeom>
          <a:noFill/>
        </p:spPr>
        <p:txBody>
          <a:bodyPr wrap="none" rtlCol="0">
            <a:spAutoFit/>
          </a:bodyPr>
          <a:lstStyle/>
          <a:p>
            <a:r>
              <a:rPr lang="en-US" b="1" dirty="0" smtClean="0">
                <a:solidFill>
                  <a:schemeClr val="bg2"/>
                </a:solidFill>
                <a:latin typeface="Arial" panose="020B0604020202020204" pitchFamily="34" charset="0"/>
                <a:cs typeface="Arial" panose="020B0604020202020204" pitchFamily="34" charset="0"/>
              </a:rPr>
              <a:t>ECG from Chest electrodes</a:t>
            </a:r>
            <a:endParaRPr lang="en-US" b="1" dirty="0">
              <a:solidFill>
                <a:schemeClr val="bg2"/>
              </a:solidFill>
              <a:latin typeface="Arial" panose="020B0604020202020204" pitchFamily="34" charset="0"/>
              <a:cs typeface="Arial" panose="020B0604020202020204" pitchFamily="34" charset="0"/>
            </a:endParaRPr>
          </a:p>
        </p:txBody>
      </p:sp>
      <p:sp>
        <p:nvSpPr>
          <p:cNvPr id="6" name="TextBox 5"/>
          <p:cNvSpPr txBox="1"/>
          <p:nvPr/>
        </p:nvSpPr>
        <p:spPr>
          <a:xfrm>
            <a:off x="3040186" y="2571752"/>
            <a:ext cx="2820003" cy="461665"/>
          </a:xfrm>
          <a:prstGeom prst="rect">
            <a:avLst/>
          </a:prstGeom>
          <a:noFill/>
        </p:spPr>
        <p:txBody>
          <a:bodyPr wrap="none" rtlCol="0">
            <a:spAutoFit/>
          </a:bodyPr>
          <a:lstStyle/>
          <a:p>
            <a:r>
              <a:rPr lang="en-US" b="1" dirty="0" smtClean="0">
                <a:solidFill>
                  <a:schemeClr val="bg2"/>
                </a:solidFill>
                <a:latin typeface="Arial" panose="020B0604020202020204" pitchFamily="34" charset="0"/>
                <a:cs typeface="Arial" panose="020B0604020202020204" pitchFamily="34" charset="0"/>
              </a:rPr>
              <a:t>HR from </a:t>
            </a:r>
            <a:r>
              <a:rPr lang="en-US" b="1" dirty="0" err="1" smtClean="0">
                <a:solidFill>
                  <a:schemeClr val="bg2"/>
                </a:solidFill>
                <a:latin typeface="Arial" panose="020B0604020202020204" pitchFamily="34" charset="0"/>
                <a:cs typeface="Arial" panose="020B0604020202020204" pitchFamily="34" charset="0"/>
              </a:rPr>
              <a:t>Oximeter</a:t>
            </a:r>
            <a:endParaRPr lang="en-US" b="1" dirty="0">
              <a:solidFill>
                <a:schemeClr val="bg2"/>
              </a:solidFill>
              <a:latin typeface="Arial" panose="020B0604020202020204" pitchFamily="34" charset="0"/>
              <a:cs typeface="Arial" panose="020B0604020202020204" pitchFamily="34" charset="0"/>
            </a:endParaRPr>
          </a:p>
        </p:txBody>
      </p:sp>
      <p:sp>
        <p:nvSpPr>
          <p:cNvPr id="7" name="TextBox 6"/>
          <p:cNvSpPr txBox="1"/>
          <p:nvPr/>
        </p:nvSpPr>
        <p:spPr>
          <a:xfrm>
            <a:off x="804986" y="2700335"/>
            <a:ext cx="1311578" cy="461665"/>
          </a:xfrm>
          <a:prstGeom prst="rect">
            <a:avLst/>
          </a:prstGeom>
          <a:noFill/>
        </p:spPr>
        <p:txBody>
          <a:bodyPr wrap="none" rtlCol="0">
            <a:spAutoFit/>
          </a:bodyPr>
          <a:lstStyle/>
          <a:p>
            <a:r>
              <a:rPr lang="en-US" b="1" dirty="0" smtClean="0">
                <a:solidFill>
                  <a:schemeClr val="bg2"/>
                </a:solidFill>
                <a:latin typeface="Arial" panose="020B0604020202020204" pitchFamily="34" charset="0"/>
                <a:cs typeface="Arial" panose="020B0604020202020204" pitchFamily="34" charset="0"/>
              </a:rPr>
              <a:t>Applied</a:t>
            </a:r>
            <a:endParaRPr lang="en-US" b="1" dirty="0">
              <a:solidFill>
                <a:schemeClr val="bg2"/>
              </a:solidFill>
              <a:latin typeface="Arial" panose="020B0604020202020204" pitchFamily="34" charset="0"/>
              <a:cs typeface="Arial" panose="020B0604020202020204" pitchFamily="34" charset="0"/>
            </a:endParaRPr>
          </a:p>
        </p:txBody>
      </p:sp>
      <p:cxnSp>
        <p:nvCxnSpPr>
          <p:cNvPr id="9" name="Straight Arrow Connector 8"/>
          <p:cNvCxnSpPr/>
          <p:nvPr/>
        </p:nvCxnSpPr>
        <p:spPr bwMode="auto">
          <a:xfrm flipH="1" flipV="1">
            <a:off x="614487" y="2343150"/>
            <a:ext cx="279400" cy="414338"/>
          </a:xfrm>
          <a:prstGeom prst="straightConnector1">
            <a:avLst/>
          </a:prstGeom>
          <a:solidFill>
            <a:schemeClr val="tx2"/>
          </a:solidFill>
          <a:ln w="38100" cap="flat" cmpd="sng" algn="ctr">
            <a:solidFill>
              <a:schemeClr val="hlink"/>
            </a:solidFill>
            <a:prstDash val="solid"/>
            <a:round/>
            <a:headEnd type="none" w="med" len="med"/>
            <a:tailEnd type="arrow"/>
          </a:ln>
          <a:effectLst/>
        </p:spPr>
      </p:cxnSp>
      <p:cxnSp>
        <p:nvCxnSpPr>
          <p:cNvPr id="10" name="Straight Arrow Connector 9"/>
          <p:cNvCxnSpPr/>
          <p:nvPr/>
        </p:nvCxnSpPr>
        <p:spPr bwMode="auto">
          <a:xfrm flipH="1">
            <a:off x="627187" y="3086101"/>
            <a:ext cx="292100" cy="357187"/>
          </a:xfrm>
          <a:prstGeom prst="straightConnector1">
            <a:avLst/>
          </a:prstGeom>
          <a:solidFill>
            <a:schemeClr val="tx2"/>
          </a:solidFill>
          <a:ln w="38100" cap="flat" cmpd="sng" algn="ctr">
            <a:solidFill>
              <a:schemeClr val="hlink"/>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6445946" y="409680"/>
              <a:ext cx="2230080" cy="5339160"/>
            </p14:xfrm>
          </p:contentPart>
        </mc:Choice>
        <mc:Fallback xmlns="">
          <p:pic>
            <p:nvPicPr>
              <p:cNvPr id="8" name="Ink 7"/>
              <p:cNvPicPr/>
              <p:nvPr/>
            </p:nvPicPr>
            <p:blipFill>
              <a:blip r:embed="rId4"/>
              <a:stretch>
                <a:fillRect/>
              </a:stretch>
            </p:blipFill>
            <p:spPr>
              <a:xfrm>
                <a:off x="6443066" y="405720"/>
                <a:ext cx="2236560" cy="534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11293292" y="4695597"/>
              <a:ext cx="6400" cy="17280"/>
            </p14:xfrm>
          </p:contentPart>
        </mc:Choice>
        <mc:Fallback xmlns="">
          <p:pic>
            <p:nvPicPr>
              <p:cNvPr id="12" name="Ink 11"/>
              <p:cNvPicPr/>
              <p:nvPr/>
            </p:nvPicPr>
            <p:blipFill>
              <a:blip r:embed="rId6"/>
              <a:stretch>
                <a:fillRect/>
              </a:stretch>
            </p:blipFill>
            <p:spPr>
              <a:xfrm>
                <a:off x="12676514" y="4667157"/>
                <a:ext cx="64080" cy="74160"/>
              </a:xfrm>
              <a:prstGeom prst="rect">
                <a:avLst/>
              </a:prstGeom>
            </p:spPr>
          </p:pic>
        </mc:Fallback>
      </mc:AlternateContent>
      <p:cxnSp>
        <p:nvCxnSpPr>
          <p:cNvPr id="15" name="Straight Connector 14"/>
          <p:cNvCxnSpPr/>
          <p:nvPr/>
        </p:nvCxnSpPr>
        <p:spPr>
          <a:xfrm rot="-4474485">
            <a:off x="487628" y="2059740"/>
            <a:ext cx="1329117" cy="0"/>
          </a:xfrm>
          <a:prstGeom prst="line">
            <a:avLst/>
          </a:prstGeom>
          <a:ln w="57150">
            <a:solidFill>
              <a:srgbClr val="000000"/>
            </a:solidFill>
            <a:tailEnd type="arrow"/>
          </a:ln>
        </p:spPr>
      </p:cxnSp>
      <p:cxnSp>
        <p:nvCxnSpPr>
          <p:cNvPr id="87" name="Straight Connector 86"/>
          <p:cNvCxnSpPr/>
          <p:nvPr/>
        </p:nvCxnSpPr>
        <p:spPr>
          <a:xfrm rot="7349725">
            <a:off x="1958774" y="2904343"/>
            <a:ext cx="1436697" cy="0"/>
          </a:xfrm>
          <a:prstGeom prst="line">
            <a:avLst/>
          </a:prstGeom>
          <a:ln w="57150">
            <a:solidFill>
              <a:srgbClr val="000000"/>
            </a:solidFill>
            <a:headEnd type="arrow"/>
          </a:ln>
        </p:spPr>
      </p:cxnSp>
      <mc:AlternateContent xmlns:mc="http://schemas.openxmlformats.org/markup-compatibility/2006" xmlns:p14="http://schemas.microsoft.com/office/powerpoint/2010/main">
        <mc:Choice Requires="p14">
          <p:contentPart p14:bwMode="auto" r:id="rId7">
            <p14:nvContentPartPr>
              <p14:cNvPr id="89" name="Ink 88"/>
              <p14:cNvContentPartPr/>
              <p14:nvPr/>
            </p14:nvContentPartPr>
            <p14:xfrm>
              <a:off x="2790739" y="2896783"/>
              <a:ext cx="6720" cy="15120"/>
            </p14:xfrm>
          </p:contentPart>
        </mc:Choice>
        <mc:Fallback xmlns="">
          <p:pic>
            <p:nvPicPr>
              <p:cNvPr id="89" name="Ink 88"/>
              <p:cNvPicPr/>
              <p:nvPr/>
            </p:nvPicPr>
            <p:blipFill>
              <a:blip r:embed="rId8"/>
              <a:stretch>
                <a:fillRect/>
              </a:stretch>
            </p:blipFill>
            <p:spPr>
              <a:xfrm>
                <a:off x="2783312" y="2889223"/>
                <a:ext cx="21575" cy="30240"/>
              </a:xfrm>
              <a:prstGeom prst="rect">
                <a:avLst/>
              </a:prstGeom>
            </p:spPr>
          </p:pic>
        </mc:Fallback>
      </mc:AlternateContent>
    </p:spTree>
    <p:extLst>
      <p:ext uri="{BB962C8B-B14F-4D97-AF65-F5344CB8AC3E}">
        <p14:creationId xmlns:p14="http://schemas.microsoft.com/office/powerpoint/2010/main" val="1237943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p:txBody>
          <a:bodyPr/>
          <a:lstStyle/>
          <a:p>
            <a:r>
              <a:rPr lang="en-US" smtClean="0"/>
              <a:t>Bag and Mask Resuscitation:</a:t>
            </a:r>
            <a:br>
              <a:rPr lang="en-US" smtClean="0"/>
            </a:br>
            <a:r>
              <a:rPr lang="en-US" smtClean="0"/>
              <a:t>A Moving Experience!!</a:t>
            </a:r>
            <a:endParaRPr lang="en-US"/>
          </a:p>
        </p:txBody>
      </p:sp>
      <p:sp>
        <p:nvSpPr>
          <p:cNvPr id="1338371" name="Rectangle 3"/>
          <p:cNvSpPr>
            <a:spLocks noGrp="1" noChangeArrowheads="1"/>
          </p:cNvSpPr>
          <p:nvPr>
            <p:ph type="body" idx="1"/>
          </p:nvPr>
        </p:nvSpPr>
        <p:spPr>
          <a:xfrm>
            <a:off x="803683" y="1694474"/>
            <a:ext cx="7930010" cy="4495800"/>
          </a:xfrm>
        </p:spPr>
        <p:txBody>
          <a:bodyPr/>
          <a:lstStyle/>
          <a:p>
            <a:r>
              <a:rPr lang="en-US" dirty="0" smtClean="0"/>
              <a:t>Ensure adequate seal over mouth and nose</a:t>
            </a:r>
          </a:p>
          <a:p>
            <a:r>
              <a:rPr lang="en-US" dirty="0" smtClean="0"/>
              <a:t>Use adequate pressure to inflate chest</a:t>
            </a:r>
          </a:p>
          <a:p>
            <a:r>
              <a:rPr lang="en-US" dirty="0" smtClean="0"/>
              <a:t>Both Bag and chest should move</a:t>
            </a:r>
          </a:p>
          <a:p>
            <a:r>
              <a:rPr lang="en-US" dirty="0" smtClean="0"/>
              <a:t>Commonest problems – leak and airway obstruction</a:t>
            </a:r>
            <a:endParaRPr lang="en-US" dirty="0"/>
          </a:p>
        </p:txBody>
      </p:sp>
      <p:pic>
        <p:nvPicPr>
          <p:cNvPr id="1338372" name="Picture 4"/>
          <p:cNvPicPr>
            <a:picLocks noChangeAspect="1" noChangeArrowheads="1"/>
          </p:cNvPicPr>
          <p:nvPr/>
        </p:nvPicPr>
        <p:blipFill>
          <a:blip r:embed="rId2" cstate="print"/>
          <a:srcRect/>
          <a:stretch>
            <a:fillRect/>
          </a:stretch>
        </p:blipFill>
        <p:spPr bwMode="auto">
          <a:xfrm>
            <a:off x="469900" y="4519613"/>
            <a:ext cx="8204200" cy="2085975"/>
          </a:xfrm>
          <a:prstGeom prst="rect">
            <a:avLst/>
          </a:prstGeom>
          <a:noFill/>
          <a:ln w="12700">
            <a:noFill/>
            <a:miter lim="800000"/>
            <a:headEnd/>
            <a:tailEnd/>
          </a:ln>
          <a:effectLst/>
        </p:spPr>
      </p:pic>
    </p:spTree>
    <p:extLst>
      <p:ext uri="{BB962C8B-B14F-4D97-AF65-F5344CB8AC3E}">
        <p14:creationId xmlns:p14="http://schemas.microsoft.com/office/powerpoint/2010/main" val="3499507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Grp="1" noChangeArrowheads="1"/>
          </p:cNvSpPr>
          <p:nvPr>
            <p:ph type="title"/>
          </p:nvPr>
        </p:nvSpPr>
        <p:spPr>
          <a:xfrm>
            <a:off x="237067" y="609600"/>
            <a:ext cx="8737600" cy="1143000"/>
          </a:xfrm>
        </p:spPr>
        <p:txBody>
          <a:bodyPr/>
          <a:lstStyle/>
          <a:p>
            <a:r>
              <a:rPr lang="en-US" sz="3200" dirty="0"/>
              <a:t>Does Achievement of Target PIP during  Bag and Mask Ventilation Equate to adequate Ventilation??</a:t>
            </a:r>
            <a:br>
              <a:rPr lang="en-US" sz="3200" dirty="0"/>
            </a:br>
            <a:r>
              <a:rPr lang="en-US" sz="2000" dirty="0"/>
              <a:t>O’Donnell et al </a:t>
            </a:r>
            <a:r>
              <a:rPr lang="en-US" sz="2000" i="1" dirty="0"/>
              <a:t>Arch </a:t>
            </a:r>
            <a:r>
              <a:rPr lang="en-US" sz="2000" i="1" dirty="0" err="1"/>
              <a:t>Dis</a:t>
            </a:r>
            <a:r>
              <a:rPr lang="en-US" sz="2000" i="1" dirty="0"/>
              <a:t> Child Fetal Neonatal Ed. </a:t>
            </a:r>
            <a:r>
              <a:rPr lang="en-US" sz="2000" i="1" dirty="0" smtClean="0"/>
              <a:t>2005</a:t>
            </a:r>
            <a:r>
              <a:rPr lang="en-US" sz="2000" dirty="0" smtClean="0"/>
              <a:t>; </a:t>
            </a:r>
            <a:r>
              <a:rPr lang="en-US" sz="2000" dirty="0"/>
              <a:t>90(5):F392-6.</a:t>
            </a:r>
            <a:r>
              <a:rPr lang="en-US" sz="2800" dirty="0"/>
              <a:t/>
            </a:r>
            <a:br>
              <a:rPr lang="en-US" sz="2800" dirty="0"/>
            </a:br>
            <a:endParaRPr lang="en-US" sz="2800" dirty="0"/>
          </a:p>
        </p:txBody>
      </p:sp>
      <p:sp>
        <p:nvSpPr>
          <p:cNvPr id="1524739" name="Rectangle 3"/>
          <p:cNvSpPr>
            <a:spLocks noGrp="1" noChangeArrowheads="1"/>
          </p:cNvSpPr>
          <p:nvPr>
            <p:ph type="body" idx="1"/>
          </p:nvPr>
        </p:nvSpPr>
        <p:spPr>
          <a:xfrm>
            <a:off x="372534" y="2286000"/>
            <a:ext cx="8398933" cy="4572000"/>
          </a:xfrm>
        </p:spPr>
        <p:txBody>
          <a:bodyPr/>
          <a:lstStyle/>
          <a:p>
            <a:r>
              <a:rPr lang="en-US" dirty="0"/>
              <a:t>How do you know you are ventilating the infant?</a:t>
            </a:r>
          </a:p>
          <a:p>
            <a:r>
              <a:rPr lang="en-US" dirty="0"/>
              <a:t>Evaluated bagging on a manikin using expired </a:t>
            </a:r>
            <a:r>
              <a:rPr lang="en-US" dirty="0" err="1"/>
              <a:t>Vt</a:t>
            </a:r>
            <a:endParaRPr lang="en-US" dirty="0"/>
          </a:p>
          <a:p>
            <a:pPr>
              <a:buSzPct val="125000"/>
              <a:buFont typeface="Monotype Sorts" pitchFamily="2" charset="2"/>
              <a:buChar char="û"/>
            </a:pPr>
            <a:r>
              <a:rPr lang="en-US" dirty="0"/>
              <a:t>There are large leaks around the face mask. </a:t>
            </a:r>
          </a:p>
          <a:p>
            <a:pPr>
              <a:buSzPct val="125000"/>
              <a:buFont typeface="Monotype Sorts" pitchFamily="2" charset="2"/>
              <a:buChar char="û"/>
            </a:pPr>
            <a:r>
              <a:rPr lang="en-US" dirty="0"/>
              <a:t>Airway pressure is a poor proxy for volume delivered during positive pressure ventilation through a mask.</a:t>
            </a:r>
          </a:p>
          <a:p>
            <a:pPr>
              <a:buSzPct val="125000"/>
              <a:buFont typeface="Monotype Sorts" pitchFamily="2" charset="2"/>
              <a:buChar char="û"/>
            </a:pPr>
            <a:r>
              <a:rPr lang="en-US" dirty="0"/>
              <a:t>We were concerned that we are not ventilating the infant with every pressured breath!!</a:t>
            </a:r>
          </a:p>
        </p:txBody>
      </p:sp>
    </p:spTree>
    <p:extLst>
      <p:ext uri="{BB962C8B-B14F-4D97-AF65-F5344CB8AC3E}">
        <p14:creationId xmlns:p14="http://schemas.microsoft.com/office/powerpoint/2010/main" val="710955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2466" name="Picture 2" descr="j0137585"/>
          <p:cNvPicPr>
            <a:picLocks noChangeAspect="1" noChangeArrowheads="1"/>
          </p:cNvPicPr>
          <p:nvPr/>
        </p:nvPicPr>
        <p:blipFill>
          <a:blip r:embed="rId2" cstate="print"/>
          <a:srcRect/>
          <a:stretch>
            <a:fillRect/>
          </a:stretch>
        </p:blipFill>
        <p:spPr bwMode="auto">
          <a:xfrm>
            <a:off x="2506134" y="2438400"/>
            <a:ext cx="5960533" cy="4419600"/>
          </a:xfrm>
          <a:prstGeom prst="rect">
            <a:avLst/>
          </a:prstGeom>
          <a:noFill/>
        </p:spPr>
      </p:pic>
      <p:sp>
        <p:nvSpPr>
          <p:cNvPr id="1342467" name="AutoShape 3"/>
          <p:cNvSpPr>
            <a:spLocks noChangeArrowheads="1"/>
          </p:cNvSpPr>
          <p:nvPr/>
        </p:nvSpPr>
        <p:spPr bwMode="auto">
          <a:xfrm flipH="1">
            <a:off x="2032000" y="1219200"/>
            <a:ext cx="2777067" cy="1828800"/>
          </a:xfrm>
          <a:prstGeom prst="wedgeEllipseCallout">
            <a:avLst>
              <a:gd name="adj1" fmla="val -60824"/>
              <a:gd name="adj2" fmla="val 151384"/>
            </a:avLst>
          </a:prstGeom>
          <a:solidFill>
            <a:schemeClr val="tx2"/>
          </a:solidFill>
          <a:ln w="12700">
            <a:solidFill>
              <a:schemeClr val="hlink"/>
            </a:solidFill>
            <a:miter lim="800000"/>
            <a:headEnd/>
            <a:tailEnd/>
          </a:ln>
          <a:effectLst/>
        </p:spPr>
        <p:txBody>
          <a:bodyPr/>
          <a:lstStyle/>
          <a:p>
            <a:pPr algn="ctr"/>
            <a:endParaRPr lang="en-US" sz="4000" dirty="0"/>
          </a:p>
        </p:txBody>
      </p:sp>
      <p:sp>
        <p:nvSpPr>
          <p:cNvPr id="1342468" name="Text Box 4"/>
          <p:cNvSpPr txBox="1">
            <a:spLocks noChangeArrowheads="1"/>
          </p:cNvSpPr>
          <p:nvPr/>
        </p:nvSpPr>
        <p:spPr bwMode="auto">
          <a:xfrm>
            <a:off x="2414694" y="1520191"/>
            <a:ext cx="2302933" cy="1200329"/>
          </a:xfrm>
          <a:prstGeom prst="rect">
            <a:avLst/>
          </a:prstGeom>
          <a:noFill/>
          <a:ln w="12700">
            <a:noFill/>
            <a:miter lim="800000"/>
            <a:headEnd/>
            <a:tailEnd/>
          </a:ln>
          <a:effectLst/>
        </p:spPr>
        <p:txBody>
          <a:bodyPr>
            <a:spAutoFit/>
          </a:bodyPr>
          <a:lstStyle/>
          <a:p>
            <a:r>
              <a:rPr lang="en-US" b="1" dirty="0">
                <a:solidFill>
                  <a:schemeClr val="bg2"/>
                </a:solidFill>
                <a:latin typeface="Arial" panose="020B0604020202020204" pitchFamily="34" charset="0"/>
                <a:cs typeface="Arial" panose="020B0604020202020204" pitchFamily="34" charset="0"/>
              </a:rPr>
              <a:t>One and two and three and Breathe !</a:t>
            </a:r>
          </a:p>
        </p:txBody>
      </p:sp>
      <p:sp>
        <p:nvSpPr>
          <p:cNvPr id="1342469" name="Rectangle 5"/>
          <p:cNvSpPr>
            <a:spLocks noGrp="1" noChangeArrowheads="1"/>
          </p:cNvSpPr>
          <p:nvPr>
            <p:ph type="title"/>
          </p:nvPr>
        </p:nvSpPr>
        <p:spPr>
          <a:xfrm>
            <a:off x="677333" y="0"/>
            <a:ext cx="7772400" cy="1143000"/>
          </a:xfrm>
        </p:spPr>
        <p:txBody>
          <a:bodyPr/>
          <a:lstStyle/>
          <a:p>
            <a:r>
              <a:rPr lang="en-US" dirty="0"/>
              <a:t>Delivery Room Resuscitation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95" y="801200"/>
            <a:ext cx="8477118" cy="1704109"/>
          </a:xfrm>
        </p:spPr>
        <p:txBody>
          <a:bodyPr/>
          <a:lstStyle/>
          <a:p>
            <a:r>
              <a:rPr lang="en-US" sz="3200" dirty="0" smtClean="0"/>
              <a:t>Chest Rise as Indicator of Delivered Tidal Volume during Resuscitation- </a:t>
            </a:r>
            <a:br>
              <a:rPr lang="en-US" sz="3200" dirty="0" smtClean="0"/>
            </a:br>
            <a:r>
              <a:rPr lang="en-US" sz="2400" i="1" dirty="0" smtClean="0"/>
              <a:t>Resuscitation 2011;82:175</a:t>
            </a:r>
            <a:br>
              <a:rPr lang="en-US" sz="2400" i="1" dirty="0" smtClean="0"/>
            </a:br>
            <a:r>
              <a:rPr lang="en-US" sz="2400" i="1" dirty="0" smtClean="0"/>
              <a:t>  Arch </a:t>
            </a:r>
            <a:r>
              <a:rPr lang="en-US" sz="2400" i="1" dirty="0" err="1" smtClean="0"/>
              <a:t>Dis</a:t>
            </a:r>
            <a:r>
              <a:rPr lang="en-US" sz="2400" i="1" dirty="0" smtClean="0"/>
              <a:t> Child Fetal Neonatal 2010;95:393</a:t>
            </a:r>
            <a:r>
              <a:rPr lang="en-US" sz="2800" i="1" dirty="0" smtClean="0"/>
              <a:t/>
            </a:r>
            <a:br>
              <a:rPr lang="en-US" sz="2800" i="1" dirty="0" smtClean="0"/>
            </a:br>
            <a:r>
              <a:rPr lang="en-US" sz="2800" dirty="0" smtClean="0"/>
              <a:t/>
            </a:r>
            <a:br>
              <a:rPr lang="en-US" sz="2800" dirty="0" smtClean="0"/>
            </a:br>
            <a:r>
              <a:rPr lang="en-US" sz="2800" i="1" dirty="0" smtClean="0"/>
              <a:t/>
            </a:r>
            <a:br>
              <a:rPr lang="en-US" sz="2800" i="1" dirty="0" smtClean="0"/>
            </a:br>
            <a:endParaRPr lang="en-US" sz="2800" i="1" dirty="0"/>
          </a:p>
        </p:txBody>
      </p:sp>
      <p:sp>
        <p:nvSpPr>
          <p:cNvPr id="3" name="Content Placeholder 2"/>
          <p:cNvSpPr>
            <a:spLocks noGrp="1"/>
          </p:cNvSpPr>
          <p:nvPr>
            <p:ph idx="1"/>
          </p:nvPr>
        </p:nvSpPr>
        <p:spPr>
          <a:xfrm>
            <a:off x="536655" y="2033090"/>
            <a:ext cx="8398933" cy="4625619"/>
          </a:xfrm>
        </p:spPr>
        <p:txBody>
          <a:bodyPr/>
          <a:lstStyle/>
          <a:p>
            <a:pPr>
              <a:spcAft>
                <a:spcPts val="300"/>
              </a:spcAft>
            </a:pPr>
            <a:r>
              <a:rPr lang="en-US" sz="2800" dirty="0" smtClean="0"/>
              <a:t>Performed 2 studies to compare operators assessment of </a:t>
            </a:r>
            <a:r>
              <a:rPr lang="en-US" sz="2800" dirty="0" err="1" smtClean="0"/>
              <a:t>Vt</a:t>
            </a:r>
            <a:r>
              <a:rPr lang="en-US" sz="2800" dirty="0" smtClean="0"/>
              <a:t> delivered by face mask from Chest  Movement compared to delivered </a:t>
            </a:r>
            <a:r>
              <a:rPr lang="en-US" sz="2800" dirty="0" err="1" smtClean="0"/>
              <a:t>Vt</a:t>
            </a:r>
            <a:endParaRPr lang="en-US" sz="2800" dirty="0" smtClean="0"/>
          </a:p>
          <a:p>
            <a:pPr>
              <a:spcAft>
                <a:spcPts val="300"/>
              </a:spcAft>
            </a:pPr>
            <a:r>
              <a:rPr lang="en-US" sz="2800" dirty="0" smtClean="0"/>
              <a:t>Compared looking at infant from head or beside infant</a:t>
            </a:r>
          </a:p>
          <a:p>
            <a:pPr>
              <a:spcAft>
                <a:spcPts val="300"/>
              </a:spcAft>
              <a:buSzPct val="120000"/>
              <a:buFont typeface="Wingdings" pitchFamily="2" charset="2"/>
              <a:buChar char="û"/>
            </a:pPr>
            <a:r>
              <a:rPr lang="en-US" sz="2800" dirty="0" smtClean="0"/>
              <a:t>No good correlation found</a:t>
            </a:r>
          </a:p>
          <a:p>
            <a:pPr>
              <a:spcAft>
                <a:spcPts val="300"/>
              </a:spcAft>
              <a:buSzPct val="120000"/>
              <a:buFont typeface="Wingdings" pitchFamily="2" charset="2"/>
              <a:buChar char="û"/>
            </a:pPr>
            <a:r>
              <a:rPr lang="en-US" sz="2800" dirty="0" smtClean="0"/>
              <a:t>For No </a:t>
            </a:r>
            <a:r>
              <a:rPr lang="en-US" sz="2800" dirty="0" err="1" smtClean="0"/>
              <a:t>Vt</a:t>
            </a:r>
            <a:r>
              <a:rPr lang="en-US" sz="2800" dirty="0" smtClean="0"/>
              <a:t> at all – Actual </a:t>
            </a:r>
            <a:r>
              <a:rPr lang="en-US" sz="2800" dirty="0" err="1" smtClean="0"/>
              <a:t>Vt</a:t>
            </a:r>
            <a:r>
              <a:rPr lang="en-US" sz="2800" dirty="0" smtClean="0"/>
              <a:t> = 8.3ml/kg</a:t>
            </a:r>
          </a:p>
          <a:p>
            <a:pPr>
              <a:spcAft>
                <a:spcPts val="300"/>
              </a:spcAft>
              <a:buSzPct val="120000"/>
              <a:buFont typeface="Wingdings" pitchFamily="2" charset="2"/>
              <a:buChar char="û"/>
            </a:pPr>
            <a:r>
              <a:rPr lang="en-US" sz="2800" dirty="0" smtClean="0"/>
              <a:t>For “not sure” – Actual </a:t>
            </a:r>
            <a:r>
              <a:rPr lang="en-US" sz="2800" dirty="0" err="1" smtClean="0"/>
              <a:t>Vt</a:t>
            </a:r>
            <a:r>
              <a:rPr lang="en-US" sz="2800" dirty="0" smtClean="0"/>
              <a:t> = 8.6 ml/kg</a:t>
            </a:r>
          </a:p>
          <a:p>
            <a:pPr>
              <a:spcAft>
                <a:spcPts val="300"/>
              </a:spcAft>
              <a:buSzPct val="120000"/>
              <a:buFont typeface="Wingdings" pitchFamily="2" charset="2"/>
              <a:buChar char="û"/>
            </a:pPr>
            <a:r>
              <a:rPr lang="en-US" sz="2800" dirty="0" smtClean="0"/>
              <a:t>Estimated </a:t>
            </a:r>
            <a:r>
              <a:rPr lang="en-US" sz="2800" dirty="0" err="1" smtClean="0"/>
              <a:t>Vt</a:t>
            </a:r>
            <a:r>
              <a:rPr lang="en-US" sz="2800" dirty="0" smtClean="0"/>
              <a:t> was underestimated by &gt; 3.0ml</a:t>
            </a:r>
          </a:p>
          <a:p>
            <a:pPr>
              <a:spcAft>
                <a:spcPts val="300"/>
              </a:spcAft>
              <a:buSzPct val="120000"/>
              <a:buFont typeface="Wingdings" pitchFamily="2" charset="2"/>
              <a:buChar char="û"/>
            </a:pPr>
            <a:endParaRPr lang="en-US" dirty="0"/>
          </a:p>
        </p:txBody>
      </p:sp>
    </p:spTree>
    <p:extLst>
      <p:ext uri="{BB962C8B-B14F-4D97-AF65-F5344CB8AC3E}">
        <p14:creationId xmlns:p14="http://schemas.microsoft.com/office/powerpoint/2010/main" val="2337931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984" y="1900970"/>
            <a:ext cx="4229100" cy="3514725"/>
          </a:xfrm>
          <a:prstGeom prst="rect">
            <a:avLst/>
          </a:prstGeom>
          <a:noFill/>
          <a:ln>
            <a:noFill/>
          </a:ln>
        </p:spPr>
      </p:pic>
      <p:sp>
        <p:nvSpPr>
          <p:cNvPr id="7" name="Rectangle 6"/>
          <p:cNvSpPr/>
          <p:nvPr/>
        </p:nvSpPr>
        <p:spPr>
          <a:xfrm>
            <a:off x="1289538" y="5563115"/>
            <a:ext cx="6564924"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Figure 4   Comparison of expired tidal volume with the operator estimates of chest rise. The horizontal lines show the range of V </a:t>
            </a:r>
            <a:r>
              <a:rPr lang="en-US" sz="1400" dirty="0" err="1">
                <a:latin typeface="Arial" panose="020B0604020202020204" pitchFamily="34" charset="0"/>
                <a:cs typeface="Arial" panose="020B0604020202020204" pitchFamily="34" charset="0"/>
              </a:rPr>
              <a:t>Te</a:t>
            </a:r>
            <a:r>
              <a:rPr lang="en-US" sz="1400" dirty="0">
                <a:latin typeface="Arial" panose="020B0604020202020204" pitchFamily="34" charset="0"/>
                <a:cs typeface="Arial" panose="020B0604020202020204" pitchFamily="34" charset="0"/>
              </a:rPr>
              <a:t> which would provide reasonable ventilation. The y axis represents V </a:t>
            </a:r>
            <a:r>
              <a:rPr lang="en-US" sz="1400" dirty="0" err="1" smtClean="0">
                <a:latin typeface="Arial" panose="020B0604020202020204" pitchFamily="34" charset="0"/>
                <a:cs typeface="Arial" panose="020B0604020202020204" pitchFamily="34" charset="0"/>
              </a:rPr>
              <a:t>Te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in </a:t>
            </a:r>
            <a:r>
              <a:rPr lang="en-US" sz="1400" dirty="0">
                <a:latin typeface="Arial" panose="020B0604020202020204" pitchFamily="34" charset="0"/>
                <a:cs typeface="Arial" panose="020B0604020202020204" pitchFamily="34" charset="0"/>
              </a:rPr>
              <a:t>ml/kg and the x axis operator estimates of chest rise. The box </a:t>
            </a:r>
            <a:r>
              <a:rPr lang="en-US" sz="1400" dirty="0" smtClean="0">
                <a:latin typeface="Arial" panose="020B0604020202020204" pitchFamily="34" charset="0"/>
                <a:cs typeface="Arial" panose="020B0604020202020204" pitchFamily="34" charset="0"/>
              </a:rPr>
              <a:t>plots show </a:t>
            </a:r>
            <a:r>
              <a:rPr lang="en-US" sz="1400" dirty="0">
                <a:latin typeface="Arial" panose="020B0604020202020204" pitchFamily="34" charset="0"/>
                <a:cs typeface="Arial" panose="020B0604020202020204" pitchFamily="34" charset="0"/>
              </a:rPr>
              <a:t>median values (solid bar),  IQR (margins of box) and 95% CI.</a:t>
            </a:r>
          </a:p>
        </p:txBody>
      </p:sp>
      <p:sp>
        <p:nvSpPr>
          <p:cNvPr id="8" name="Title 1"/>
          <p:cNvSpPr>
            <a:spLocks noGrp="1"/>
          </p:cNvSpPr>
          <p:nvPr>
            <p:ph type="title"/>
          </p:nvPr>
        </p:nvSpPr>
        <p:spPr>
          <a:xfrm>
            <a:off x="338376" y="399464"/>
            <a:ext cx="8606332" cy="1143000"/>
          </a:xfrm>
        </p:spPr>
        <p:txBody>
          <a:bodyPr/>
          <a:lstStyle/>
          <a:p>
            <a:r>
              <a:rPr lang="en-US" sz="2400" dirty="0" err="1" smtClean="0"/>
              <a:t>Schmoelzer</a:t>
            </a:r>
            <a:r>
              <a:rPr lang="en-US" sz="2400" dirty="0" smtClean="0"/>
              <a:t> et al </a:t>
            </a:r>
            <a:r>
              <a:rPr lang="en-US" sz="2400" i="1" dirty="0" smtClean="0"/>
              <a:t>Arch Dis Child Fetal Neonatal 2010;95:393</a:t>
            </a:r>
            <a:br>
              <a:rPr lang="en-US" sz="2400" i="1" dirty="0" smtClean="0"/>
            </a:br>
            <a:r>
              <a:rPr lang="en-US" sz="2400" i="1" dirty="0" smtClean="0"/>
              <a:t>Chest Rise vs Measured </a:t>
            </a:r>
            <a:r>
              <a:rPr lang="en-US" sz="2400" i="1" dirty="0" err="1" smtClean="0"/>
              <a:t>Vt</a:t>
            </a:r>
            <a:r>
              <a:rPr lang="en-US" sz="2400" i="1" dirty="0" smtClean="0"/>
              <a:t> during Resuscitation in Preterm Infants</a:t>
            </a:r>
            <a:endParaRPr lang="en-US" sz="2400" i="1" dirty="0"/>
          </a:p>
        </p:txBody>
      </p:sp>
      <p:sp>
        <p:nvSpPr>
          <p:cNvPr id="4" name="Oval 3"/>
          <p:cNvSpPr/>
          <p:nvPr/>
        </p:nvSpPr>
        <p:spPr>
          <a:xfrm rot="1293600">
            <a:off x="3883691" y="3776198"/>
            <a:ext cx="740827" cy="1311816"/>
          </a:xfrm>
          <a:prstGeom prst="ellipse">
            <a:avLst/>
          </a:prstGeom>
          <a:noFill/>
          <a:ln w="57150">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cxnSp>
        <p:nvCxnSpPr>
          <p:cNvPr id="23" name="Straight Connector 22"/>
          <p:cNvCxnSpPr>
            <a:stCxn id="4" idx="0"/>
          </p:cNvCxnSpPr>
          <p:nvPr/>
        </p:nvCxnSpPr>
        <p:spPr>
          <a:xfrm flipV="1">
            <a:off x="4468353" y="3055466"/>
            <a:ext cx="38552" cy="766624"/>
          </a:xfrm>
          <a:prstGeom prst="line">
            <a:avLst/>
          </a:prstGeom>
          <a:ln w="48000">
            <a:solidFill>
              <a:srgbClr val="FF0000"/>
            </a:solidFill>
            <a:tailEnd type="arrow"/>
          </a:ln>
        </p:spPr>
      </p:cxnSp>
      <mc:AlternateContent xmlns:mc="http://schemas.openxmlformats.org/markup-compatibility/2006" xmlns:p14="http://schemas.microsoft.com/office/powerpoint/2010/main">
        <mc:Choice Requires="p14">
          <p:contentPart p14:bwMode="auto" r:id="rId3">
            <p14:nvContentPartPr>
              <p14:cNvPr id="33" name="Ink 32"/>
              <p14:cNvContentPartPr/>
              <p14:nvPr/>
            </p14:nvContentPartPr>
            <p14:xfrm>
              <a:off x="3841677" y="2218346"/>
              <a:ext cx="2437120" cy="847440"/>
            </p14:xfrm>
          </p:contentPart>
        </mc:Choice>
        <mc:Fallback xmlns="">
          <p:pic>
            <p:nvPicPr>
              <p:cNvPr id="33" name="Ink 32"/>
              <p:cNvPicPr/>
              <p:nvPr/>
            </p:nvPicPr>
            <p:blipFill>
              <a:blip r:embed="rId4"/>
              <a:stretch>
                <a:fillRect/>
              </a:stretch>
            </p:blipFill>
            <p:spPr>
              <a:xfrm>
                <a:off x="3830517" y="2210070"/>
                <a:ext cx="2458359" cy="871550"/>
              </a:xfrm>
              <a:prstGeom prst="rect">
                <a:avLst/>
              </a:prstGeom>
            </p:spPr>
          </p:pic>
        </mc:Fallback>
      </mc:AlternateContent>
    </p:spTree>
    <p:extLst>
      <p:ext uri="{BB962C8B-B14F-4D97-AF65-F5344CB8AC3E}">
        <p14:creationId xmlns:p14="http://schemas.microsoft.com/office/powerpoint/2010/main" val="2981641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p:txBody>
          <a:bodyPr/>
          <a:lstStyle/>
          <a:p>
            <a:r>
              <a:rPr lang="en-US" smtClean="0"/>
              <a:t>Determination of Adequate Ventilation during Resuscitation</a:t>
            </a:r>
            <a:endParaRPr lang="en-US"/>
          </a:p>
        </p:txBody>
      </p:sp>
      <p:sp>
        <p:nvSpPr>
          <p:cNvPr id="1534979" name="Rectangle 3"/>
          <p:cNvSpPr>
            <a:spLocks noGrp="1" noChangeArrowheads="1"/>
          </p:cNvSpPr>
          <p:nvPr>
            <p:ph type="body" idx="1"/>
          </p:nvPr>
        </p:nvSpPr>
        <p:spPr/>
        <p:txBody>
          <a:bodyPr/>
          <a:lstStyle/>
          <a:p>
            <a:r>
              <a:rPr lang="en-US" smtClean="0"/>
              <a:t>We were concerned that achieving adequate PIP during bagging would not necessarily lead to an adequate delivered breath</a:t>
            </a:r>
          </a:p>
          <a:p>
            <a:r>
              <a:rPr lang="en-US" smtClean="0"/>
              <a:t>Previous work confirmed that reaching PIP was not adequate evidence of an effective breath! </a:t>
            </a:r>
          </a:p>
          <a:p>
            <a:r>
              <a:rPr lang="en-US" smtClean="0"/>
              <a:t>We wanted to avoid complicated instrumentation</a:t>
            </a:r>
          </a:p>
          <a:p>
            <a:r>
              <a:rPr lang="en-US" smtClean="0"/>
              <a:t>We looked for a simple method – PediCap was being used to confirm intubation</a:t>
            </a:r>
            <a:endParaRPr lang="en-US" dirty="0"/>
          </a:p>
        </p:txBody>
      </p:sp>
    </p:spTree>
    <p:extLst>
      <p:ext uri="{BB962C8B-B14F-4D97-AF65-F5344CB8AC3E}">
        <p14:creationId xmlns:p14="http://schemas.microsoft.com/office/powerpoint/2010/main" val="2532359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588"/>
            <a:ext cx="8191500" cy="1143000"/>
          </a:xfrm>
        </p:spPr>
        <p:txBody>
          <a:bodyPr/>
          <a:lstStyle/>
          <a:p>
            <a:r>
              <a:rPr lang="en-US" dirty="0" smtClean="0"/>
              <a:t>Confirming Airway Patency</a:t>
            </a:r>
            <a:br>
              <a:rPr lang="en-US" dirty="0" smtClean="0"/>
            </a:br>
            <a:r>
              <a:rPr lang="en-US" dirty="0" smtClean="0"/>
              <a:t>during Bagging</a:t>
            </a:r>
            <a:br>
              <a:rPr lang="en-US" dirty="0" smtClean="0"/>
            </a:br>
            <a:r>
              <a:rPr lang="en-US" sz="800" dirty="0" smtClean="0"/>
              <a:t/>
            </a:r>
            <a:br>
              <a:rPr lang="en-US" sz="800" dirty="0" smtClean="0"/>
            </a:br>
            <a:r>
              <a:rPr lang="en-US" sz="2400" b="0" dirty="0" smtClean="0"/>
              <a:t>Leone et al </a:t>
            </a:r>
            <a:r>
              <a:rPr lang="en-US" sz="2400" b="0" i="1" dirty="0" smtClean="0"/>
              <a:t>Pediatrics 2006:118;E202-4</a:t>
            </a:r>
          </a:p>
        </p:txBody>
      </p:sp>
      <p:sp>
        <p:nvSpPr>
          <p:cNvPr id="3" name="Content Placeholder 2"/>
          <p:cNvSpPr>
            <a:spLocks noGrp="1"/>
          </p:cNvSpPr>
          <p:nvPr>
            <p:ph idx="1"/>
          </p:nvPr>
        </p:nvSpPr>
        <p:spPr>
          <a:xfrm>
            <a:off x="372533" y="2452370"/>
            <a:ext cx="8398933" cy="4495800"/>
          </a:xfrm>
        </p:spPr>
        <p:txBody>
          <a:bodyPr/>
          <a:lstStyle/>
          <a:p>
            <a:r>
              <a:rPr lang="en-US" dirty="0" smtClean="0"/>
              <a:t>You need an effective breath and a perfused lung!!</a:t>
            </a:r>
          </a:p>
          <a:p>
            <a:r>
              <a:rPr lang="en-US" dirty="0" smtClean="0"/>
              <a:t>No color change forces  the team to recheck for airway patency</a:t>
            </a:r>
          </a:p>
          <a:p>
            <a:r>
              <a:rPr lang="en-US" dirty="0" smtClean="0"/>
              <a:t>One Manufacturer now adding such a colorimetric strip to baggers</a:t>
            </a:r>
          </a:p>
          <a:p>
            <a:endParaRPr lang="en-US" dirty="0" smtClean="0"/>
          </a:p>
          <a:p>
            <a:endParaRPr lang="en-US" dirty="0" smtClean="0"/>
          </a:p>
        </p:txBody>
      </p:sp>
      <p:pic>
        <p:nvPicPr>
          <p:cNvPr id="39940" name="Picture 5"/>
          <p:cNvPicPr>
            <a:picLocks noChangeAspect="1" noChangeArrowheads="1"/>
          </p:cNvPicPr>
          <p:nvPr/>
        </p:nvPicPr>
        <p:blipFill>
          <a:blip r:embed="rId2" cstate="print"/>
          <a:srcRect/>
          <a:stretch>
            <a:fillRect/>
          </a:stretch>
        </p:blipFill>
        <p:spPr bwMode="auto">
          <a:xfrm>
            <a:off x="7714546" y="445770"/>
            <a:ext cx="1317782" cy="1805940"/>
          </a:xfrm>
          <a:prstGeom prst="rect">
            <a:avLst/>
          </a:prstGeom>
          <a:noFill/>
          <a:ln w="12700">
            <a:noFill/>
            <a:miter lim="800000"/>
            <a:headEnd/>
            <a:tailEnd/>
          </a:ln>
        </p:spPr>
      </p:pic>
      <p:sp>
        <p:nvSpPr>
          <p:cNvPr id="39941" name="Oval 5"/>
          <p:cNvSpPr>
            <a:spLocks noChangeArrowheads="1"/>
          </p:cNvSpPr>
          <p:nvPr/>
        </p:nvSpPr>
        <p:spPr bwMode="auto">
          <a:xfrm>
            <a:off x="8203484" y="671307"/>
            <a:ext cx="312209" cy="312942"/>
          </a:xfrm>
          <a:prstGeom prst="ellipse">
            <a:avLst/>
          </a:prstGeom>
          <a:solidFill>
            <a:schemeClr val="bg1"/>
          </a:solidFill>
          <a:ln w="12700" algn="ctr">
            <a:solidFill>
              <a:schemeClr val="hlink"/>
            </a:solidFill>
            <a:round/>
            <a:headEnd/>
            <a:tailEnd/>
          </a:ln>
        </p:spPr>
        <p:txBody>
          <a:bodyPr/>
          <a:lstStyle/>
          <a:p>
            <a:endParaRPr lang="en-US">
              <a:solidFill>
                <a:schemeClr val="bg1"/>
              </a:solidFill>
            </a:endParaRPr>
          </a:p>
        </p:txBody>
      </p:sp>
      <p:sp>
        <p:nvSpPr>
          <p:cNvPr id="39942" name="Oval 6"/>
          <p:cNvSpPr>
            <a:spLocks noChangeArrowheads="1"/>
          </p:cNvSpPr>
          <p:nvPr/>
        </p:nvSpPr>
        <p:spPr bwMode="auto">
          <a:xfrm>
            <a:off x="8203484" y="1671750"/>
            <a:ext cx="312209" cy="312942"/>
          </a:xfrm>
          <a:prstGeom prst="ellipse">
            <a:avLst/>
          </a:prstGeom>
          <a:solidFill>
            <a:schemeClr val="bg1"/>
          </a:solidFill>
          <a:ln w="12700" algn="ctr">
            <a:solidFill>
              <a:schemeClr val="hlink"/>
            </a:solidFill>
            <a:round/>
            <a:headEnd/>
            <a:tailEnd/>
          </a:ln>
        </p:spPr>
        <p:txBody>
          <a:bodyPr/>
          <a:lstStyle/>
          <a:p>
            <a:endParaRPr lang="en-US">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ChangeArrowheads="1"/>
          </p:cNvSpPr>
          <p:nvPr>
            <p:ph type="title"/>
          </p:nvPr>
        </p:nvSpPr>
        <p:spPr/>
        <p:txBody>
          <a:bodyPr/>
          <a:lstStyle/>
          <a:p>
            <a:pPr>
              <a:defRPr/>
            </a:pPr>
            <a:r>
              <a:rPr lang="en-US" smtClean="0"/>
              <a:t>Failure of Adequate Bagging</a:t>
            </a:r>
          </a:p>
        </p:txBody>
      </p:sp>
      <p:sp>
        <p:nvSpPr>
          <p:cNvPr id="1333251" name="Rectangle 3"/>
          <p:cNvSpPr>
            <a:spLocks noGrp="1" noChangeArrowheads="1"/>
          </p:cNvSpPr>
          <p:nvPr>
            <p:ph type="body" idx="1"/>
          </p:nvPr>
        </p:nvSpPr>
        <p:spPr/>
        <p:txBody>
          <a:bodyPr/>
          <a:lstStyle/>
          <a:p>
            <a:pPr>
              <a:lnSpc>
                <a:spcPct val="90000"/>
              </a:lnSpc>
              <a:defRPr/>
            </a:pPr>
            <a:r>
              <a:rPr lang="en-US" smtClean="0"/>
              <a:t>Airway obstructed: commonest causes are</a:t>
            </a:r>
          </a:p>
          <a:p>
            <a:pPr lvl="1">
              <a:lnSpc>
                <a:spcPct val="90000"/>
              </a:lnSpc>
              <a:defRPr/>
            </a:pPr>
            <a:r>
              <a:rPr lang="en-US" b="1" smtClean="0"/>
              <a:t>Tongue against pharyngeal wall</a:t>
            </a:r>
          </a:p>
          <a:p>
            <a:pPr lvl="1">
              <a:lnSpc>
                <a:spcPct val="90000"/>
              </a:lnSpc>
              <a:defRPr/>
            </a:pPr>
            <a:r>
              <a:rPr lang="en-US" b="1" smtClean="0"/>
              <a:t>Closure of larynx following central apnea</a:t>
            </a:r>
          </a:p>
          <a:p>
            <a:pPr lvl="1">
              <a:lnSpc>
                <a:spcPct val="90000"/>
              </a:lnSpc>
              <a:defRPr/>
            </a:pPr>
            <a:r>
              <a:rPr lang="en-US" b="1" smtClean="0"/>
              <a:t>Muscle rigidity following fentanyl?</a:t>
            </a:r>
          </a:p>
          <a:p>
            <a:pPr>
              <a:lnSpc>
                <a:spcPct val="90000"/>
              </a:lnSpc>
              <a:buSzPct val="125000"/>
              <a:buFont typeface="Monotype Sorts" pitchFamily="2" charset="2"/>
              <a:buChar char="û"/>
              <a:defRPr/>
            </a:pPr>
            <a:r>
              <a:rPr lang="en-US" smtClean="0"/>
              <a:t>Airway Obstruction – Can create pressure  in bagger without gas exchange or chest wall movement</a:t>
            </a:r>
          </a:p>
          <a:p>
            <a:pPr>
              <a:lnSpc>
                <a:spcPct val="90000"/>
              </a:lnSpc>
              <a:buSzPct val="125000"/>
              <a:buFont typeface="Monotype Sorts" pitchFamily="2" charset="2"/>
              <a:buChar char="û"/>
              <a:defRPr/>
            </a:pPr>
            <a:r>
              <a:rPr lang="en-US" smtClean="0"/>
              <a:t>Difficult to appreciate at bedside</a:t>
            </a:r>
          </a:p>
          <a:p>
            <a:pPr lvl="1">
              <a:lnSpc>
                <a:spcPct val="90000"/>
              </a:lnSpc>
              <a:defRPr/>
            </a:pPr>
            <a:endParaRPr lang="en-US" smtClean="0"/>
          </a:p>
        </p:txBody>
      </p:sp>
    </p:spTree>
    <p:extLst>
      <p:ext uri="{BB962C8B-B14F-4D97-AF65-F5344CB8AC3E}">
        <p14:creationId xmlns:p14="http://schemas.microsoft.com/office/powerpoint/2010/main" val="4230036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title"/>
          </p:nvPr>
        </p:nvSpPr>
        <p:spPr/>
        <p:txBody>
          <a:bodyPr/>
          <a:lstStyle/>
          <a:p>
            <a:r>
              <a:rPr lang="en-US" dirty="0" smtClean="0"/>
              <a:t>Confirming Airway Patency during Bagging</a:t>
            </a:r>
            <a:br>
              <a:rPr lang="en-US" dirty="0" smtClean="0"/>
            </a:br>
            <a:r>
              <a:rPr lang="en-US" sz="900" dirty="0" smtClean="0"/>
              <a:t/>
            </a:r>
            <a:br>
              <a:rPr lang="en-US" sz="900" dirty="0" smtClean="0"/>
            </a:br>
            <a:r>
              <a:rPr lang="en-US" sz="2400" b="0" dirty="0" smtClean="0"/>
              <a:t>Leone et al </a:t>
            </a:r>
            <a:r>
              <a:rPr lang="en-US" sz="2400" b="0" i="1" dirty="0" smtClean="0"/>
              <a:t>Pediatrics 2006:118;E202-4</a:t>
            </a:r>
          </a:p>
        </p:txBody>
      </p:sp>
      <p:sp>
        <p:nvSpPr>
          <p:cNvPr id="1525763" name="Rectangle 3"/>
          <p:cNvSpPr>
            <a:spLocks noGrp="1" noChangeArrowheads="1"/>
          </p:cNvSpPr>
          <p:nvPr>
            <p:ph type="body" idx="1"/>
          </p:nvPr>
        </p:nvSpPr>
        <p:spPr>
          <a:xfrm>
            <a:off x="372533" y="2235200"/>
            <a:ext cx="8398933" cy="4495800"/>
          </a:xfrm>
        </p:spPr>
        <p:txBody>
          <a:bodyPr/>
          <a:lstStyle/>
          <a:p>
            <a:r>
              <a:rPr lang="en-US" dirty="0" smtClean="0"/>
              <a:t>We started using the Colorimetric CO</a:t>
            </a:r>
            <a:r>
              <a:rPr lang="en-US" baseline="-25000" dirty="0" smtClean="0"/>
              <a:t>2</a:t>
            </a:r>
            <a:r>
              <a:rPr lang="en-US" dirty="0" smtClean="0"/>
              <a:t> detector during bagging</a:t>
            </a:r>
          </a:p>
          <a:p>
            <a:r>
              <a:rPr lang="en-US" dirty="0" smtClean="0"/>
              <a:t>It will change color if CO</a:t>
            </a:r>
            <a:r>
              <a:rPr lang="en-US" baseline="-25000" dirty="0" smtClean="0"/>
              <a:t>2</a:t>
            </a:r>
            <a:r>
              <a:rPr lang="en-US" dirty="0" smtClean="0"/>
              <a:t> is detected</a:t>
            </a:r>
          </a:p>
          <a:p>
            <a:r>
              <a:rPr lang="en-US" dirty="0" smtClean="0"/>
              <a:t>This is semi-qualitative</a:t>
            </a:r>
          </a:p>
          <a:p>
            <a:r>
              <a:rPr lang="en-US" dirty="0" smtClean="0"/>
              <a:t>You will only get CO</a:t>
            </a:r>
            <a:r>
              <a:rPr lang="en-US" baseline="-25000" dirty="0" smtClean="0"/>
              <a:t>2</a:t>
            </a:r>
            <a:r>
              <a:rPr lang="en-US" dirty="0" smtClean="0"/>
              <a:t> if gas from the lung is detected and there is pulmonary perfusion!!!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25763">
                                            <p:txEl>
                                              <p:pRg st="0" end="0"/>
                                            </p:txEl>
                                          </p:spTgt>
                                        </p:tgtEl>
                                        <p:attrNameLst>
                                          <p:attrName>style.visibility</p:attrName>
                                        </p:attrNameLst>
                                      </p:cBhvr>
                                      <p:to>
                                        <p:strVal val="visible"/>
                                      </p:to>
                                    </p:set>
                                    <p:anim calcmode="lin" valueType="num">
                                      <p:cBhvr additive="base">
                                        <p:cTn id="7" dur="500" fill="hold"/>
                                        <p:tgtEl>
                                          <p:spTgt spid="1525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25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25763">
                                            <p:txEl>
                                              <p:pRg st="1" end="1"/>
                                            </p:txEl>
                                          </p:spTgt>
                                        </p:tgtEl>
                                        <p:attrNameLst>
                                          <p:attrName>style.visibility</p:attrName>
                                        </p:attrNameLst>
                                      </p:cBhvr>
                                      <p:to>
                                        <p:strVal val="visible"/>
                                      </p:to>
                                    </p:set>
                                    <p:anim calcmode="lin" valueType="num">
                                      <p:cBhvr additive="base">
                                        <p:cTn id="13" dur="500" fill="hold"/>
                                        <p:tgtEl>
                                          <p:spTgt spid="1525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25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25763">
                                            <p:txEl>
                                              <p:pRg st="2" end="2"/>
                                            </p:txEl>
                                          </p:spTgt>
                                        </p:tgtEl>
                                        <p:attrNameLst>
                                          <p:attrName>style.visibility</p:attrName>
                                        </p:attrNameLst>
                                      </p:cBhvr>
                                      <p:to>
                                        <p:strVal val="visible"/>
                                      </p:to>
                                    </p:set>
                                    <p:anim calcmode="lin" valueType="num">
                                      <p:cBhvr additive="base">
                                        <p:cTn id="19" dur="500" fill="hold"/>
                                        <p:tgtEl>
                                          <p:spTgt spid="1525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25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25763">
                                            <p:txEl>
                                              <p:pRg st="3" end="3"/>
                                            </p:txEl>
                                          </p:spTgt>
                                        </p:tgtEl>
                                        <p:attrNameLst>
                                          <p:attrName>style.visibility</p:attrName>
                                        </p:attrNameLst>
                                      </p:cBhvr>
                                      <p:to>
                                        <p:strVal val="visible"/>
                                      </p:to>
                                    </p:set>
                                    <p:anim calcmode="lin" valueType="num">
                                      <p:cBhvr additive="base">
                                        <p:cTn id="25" dur="500" fill="hold"/>
                                        <p:tgtEl>
                                          <p:spTgt spid="1525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257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0"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2337" name="Object 1"/>
          <p:cNvGraphicFramePr>
            <a:graphicFrameLocks noChangeAspect="1"/>
          </p:cNvGraphicFramePr>
          <p:nvPr/>
        </p:nvGraphicFramePr>
        <p:xfrm>
          <a:off x="750042" y="257176"/>
          <a:ext cx="7633229" cy="6429375"/>
        </p:xfrm>
        <a:graphic>
          <a:graphicData uri="http://schemas.openxmlformats.org/presentationml/2006/ole">
            <mc:AlternateContent xmlns:mc="http://schemas.openxmlformats.org/markup-compatibility/2006">
              <mc:Choice xmlns:v="urn:schemas-microsoft-com:vml" Requires="v">
                <p:oleObj spid="_x0000_s40994" name="Slide" r:id="rId4" imgW="4570465" imgH="3427468" progId="PowerPoint.Slide.12">
                  <p:embed/>
                </p:oleObj>
              </mc:Choice>
              <mc:Fallback>
                <p:oleObj name="Slide" r:id="rId4" imgW="4570465" imgH="3427468"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42" y="257176"/>
                        <a:ext cx="7633229" cy="642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2027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24411" y="89302"/>
            <a:ext cx="7755467" cy="4658911"/>
            <a:chOff x="-1623" y="1235"/>
            <a:chExt cx="4076" cy="1680"/>
          </a:xfrm>
        </p:grpSpPr>
        <p:pic>
          <p:nvPicPr>
            <p:cNvPr id="45061" name="Picture 3" descr="3"/>
            <p:cNvPicPr>
              <a:picLocks noChangeAspect="1" noChangeArrowheads="1"/>
            </p:cNvPicPr>
            <p:nvPr/>
          </p:nvPicPr>
          <p:blipFill>
            <a:blip r:embed="rId2" cstate="print">
              <a:lum bright="-6000"/>
              <a:grayscl/>
            </a:blip>
            <a:srcRect r="31786"/>
            <a:stretch>
              <a:fillRect/>
            </a:stretch>
          </p:blipFill>
          <p:spPr bwMode="auto">
            <a:xfrm>
              <a:off x="-1623" y="2153"/>
              <a:ext cx="3450" cy="762"/>
            </a:xfrm>
            <a:prstGeom prst="rect">
              <a:avLst/>
            </a:prstGeom>
            <a:noFill/>
            <a:ln w="9525">
              <a:noFill/>
              <a:miter lim="800000"/>
              <a:headEnd/>
              <a:tailEnd/>
            </a:ln>
          </p:spPr>
        </p:pic>
        <p:sp>
          <p:nvSpPr>
            <p:cNvPr id="45062" name="Line 4"/>
            <p:cNvSpPr>
              <a:spLocks noChangeShapeType="1"/>
            </p:cNvSpPr>
            <p:nvPr/>
          </p:nvSpPr>
          <p:spPr bwMode="auto">
            <a:xfrm>
              <a:off x="-1241" y="1652"/>
              <a:ext cx="2" cy="264"/>
            </a:xfrm>
            <a:prstGeom prst="line">
              <a:avLst/>
            </a:prstGeom>
            <a:noFill/>
            <a:ln w="9525">
              <a:solidFill>
                <a:srgbClr val="000000"/>
              </a:solidFill>
              <a:round/>
              <a:headEnd/>
              <a:tailEnd type="triangle" w="med" len="med"/>
            </a:ln>
          </p:spPr>
          <p:txBody>
            <a:bodyPr/>
            <a:lstStyle/>
            <a:p>
              <a:endParaRPr lang="en-US"/>
            </a:p>
          </p:txBody>
        </p:sp>
        <p:sp>
          <p:nvSpPr>
            <p:cNvPr id="45063" name="Line 5"/>
            <p:cNvSpPr>
              <a:spLocks noChangeShapeType="1"/>
            </p:cNvSpPr>
            <p:nvPr/>
          </p:nvSpPr>
          <p:spPr bwMode="auto">
            <a:xfrm>
              <a:off x="464" y="1621"/>
              <a:ext cx="0" cy="180"/>
            </a:xfrm>
            <a:prstGeom prst="line">
              <a:avLst/>
            </a:prstGeom>
            <a:noFill/>
            <a:ln w="9525">
              <a:solidFill>
                <a:srgbClr val="000000"/>
              </a:solidFill>
              <a:round/>
              <a:headEnd/>
              <a:tailEnd type="triangle" w="med" len="med"/>
            </a:ln>
          </p:spPr>
          <p:txBody>
            <a:bodyPr/>
            <a:lstStyle/>
            <a:p>
              <a:endParaRPr lang="en-US"/>
            </a:p>
          </p:txBody>
        </p:sp>
        <p:sp>
          <p:nvSpPr>
            <p:cNvPr id="45064" name="Line 6"/>
            <p:cNvSpPr>
              <a:spLocks noChangeShapeType="1"/>
            </p:cNvSpPr>
            <p:nvPr/>
          </p:nvSpPr>
          <p:spPr bwMode="auto">
            <a:xfrm>
              <a:off x="719" y="1621"/>
              <a:ext cx="0" cy="103"/>
            </a:xfrm>
            <a:prstGeom prst="line">
              <a:avLst/>
            </a:prstGeom>
            <a:noFill/>
            <a:ln w="9525">
              <a:solidFill>
                <a:srgbClr val="000000"/>
              </a:solidFill>
              <a:round/>
              <a:headEnd/>
              <a:tailEnd type="triangle" w="med" len="med"/>
            </a:ln>
          </p:spPr>
          <p:txBody>
            <a:bodyPr/>
            <a:lstStyle/>
            <a:p>
              <a:endParaRPr lang="en-US"/>
            </a:p>
          </p:txBody>
        </p:sp>
        <p:pic>
          <p:nvPicPr>
            <p:cNvPr id="45065" name="Picture 7" descr="Fig1b"/>
            <p:cNvPicPr>
              <a:picLocks noChangeAspect="1" noChangeArrowheads="1"/>
            </p:cNvPicPr>
            <p:nvPr/>
          </p:nvPicPr>
          <p:blipFill>
            <a:blip r:embed="rId3" cstate="print"/>
            <a:srcRect/>
            <a:stretch>
              <a:fillRect/>
            </a:stretch>
          </p:blipFill>
          <p:spPr bwMode="auto">
            <a:xfrm>
              <a:off x="-1585" y="1539"/>
              <a:ext cx="3456" cy="763"/>
            </a:xfrm>
            <a:prstGeom prst="rect">
              <a:avLst/>
            </a:prstGeom>
            <a:noFill/>
            <a:ln w="9525">
              <a:noFill/>
              <a:miter lim="800000"/>
              <a:headEnd/>
              <a:tailEnd/>
            </a:ln>
          </p:spPr>
        </p:pic>
        <p:sp>
          <p:nvSpPr>
            <p:cNvPr id="45066" name="Rectangle 8"/>
            <p:cNvSpPr>
              <a:spLocks noChangeArrowheads="1"/>
            </p:cNvSpPr>
            <p:nvPr/>
          </p:nvSpPr>
          <p:spPr bwMode="auto">
            <a:xfrm>
              <a:off x="-1623" y="1235"/>
              <a:ext cx="97" cy="166"/>
            </a:xfrm>
            <a:prstGeom prst="rect">
              <a:avLst/>
            </a:prstGeom>
            <a:noFill/>
            <a:ln w="12700">
              <a:noFill/>
              <a:miter lim="800000"/>
              <a:headEnd/>
              <a:tailEnd/>
            </a:ln>
          </p:spPr>
          <p:txBody>
            <a:bodyPr wrap="none" anchor="ctr">
              <a:spAutoFit/>
            </a:bodyPr>
            <a:lstStyle/>
            <a:p>
              <a:endParaRPr lang="en-US"/>
            </a:p>
          </p:txBody>
        </p:sp>
        <p:sp>
          <p:nvSpPr>
            <p:cNvPr id="45067" name="Rectangle 9"/>
            <p:cNvSpPr>
              <a:spLocks noChangeArrowheads="1"/>
            </p:cNvSpPr>
            <p:nvPr/>
          </p:nvSpPr>
          <p:spPr bwMode="auto">
            <a:xfrm>
              <a:off x="-1335" y="1660"/>
              <a:ext cx="3788" cy="352"/>
            </a:xfrm>
            <a:prstGeom prst="rect">
              <a:avLst/>
            </a:prstGeom>
            <a:noFill/>
            <a:ln w="12700">
              <a:noFill/>
              <a:miter lim="800000"/>
              <a:headEnd/>
              <a:tailEnd/>
            </a:ln>
          </p:spPr>
          <p:txBody>
            <a:bodyPr anchor="ctr">
              <a:spAutoFit/>
            </a:bodyPr>
            <a:lstStyle/>
            <a:p>
              <a:pPr indent="457200">
                <a:tabLst>
                  <a:tab pos="4746625" algn="l"/>
                </a:tabLst>
              </a:pPr>
              <a:r>
                <a:rPr lang="en-US" sz="1200">
                  <a:cs typeface="Times New Roman" pitchFamily="18" charset="0"/>
                </a:rPr>
                <a:t>     </a:t>
              </a:r>
              <a:r>
                <a:rPr lang="en-US" sz="1200" b="1">
                  <a:solidFill>
                    <a:srgbClr val="FF0000"/>
                  </a:solidFill>
                  <a:cs typeface="Times New Roman" pitchFamily="18" charset="0"/>
                </a:rPr>
                <a:t>A</a:t>
              </a:r>
              <a:r>
                <a:rPr lang="en-US" sz="1200">
                  <a:cs typeface="Times New Roman" pitchFamily="18" charset="0"/>
                </a:rPr>
                <a:t>                                                                           </a:t>
              </a:r>
              <a:r>
                <a:rPr lang="en-US" sz="1200" b="1">
                  <a:solidFill>
                    <a:srgbClr val="FF0000"/>
                  </a:solidFill>
                  <a:cs typeface="Times New Roman" pitchFamily="18" charset="0"/>
                </a:rPr>
                <a:t>B</a:t>
              </a:r>
              <a:r>
                <a:rPr lang="en-US" sz="1200">
                  <a:cs typeface="Times New Roman" pitchFamily="18" charset="0"/>
                </a:rPr>
                <a:t>                      </a:t>
              </a:r>
              <a:r>
                <a:rPr lang="en-US" sz="1200" b="1">
                  <a:solidFill>
                    <a:srgbClr val="FF0000"/>
                  </a:solidFill>
                  <a:cs typeface="Times New Roman" pitchFamily="18" charset="0"/>
                </a:rPr>
                <a:t>C</a:t>
              </a:r>
              <a:r>
                <a:rPr lang="en-US" sz="1200">
                  <a:cs typeface="Times New Roman" pitchFamily="18" charset="0"/>
                </a:rPr>
                <a:t>	         </a:t>
              </a:r>
              <a:endParaRPr lang="en-US" sz="1000"/>
            </a:p>
            <a:p>
              <a:pPr indent="457200">
                <a:tabLst>
                  <a:tab pos="4746625" algn="l"/>
                </a:tabLst>
              </a:pPr>
              <a:r>
                <a:rPr lang="en-US" sz="1200">
                  <a:cs typeface="Times New Roman" pitchFamily="18" charset="0"/>
                </a:rPr>
                <a:t>	</a:t>
              </a:r>
              <a:endParaRPr lang="en-US" sz="1000"/>
            </a:p>
            <a:p>
              <a:pPr indent="457200">
                <a:tabLst>
                  <a:tab pos="4746625" algn="l"/>
                </a:tabLst>
              </a:pPr>
              <a:endParaRPr lang="en-US" sz="1000"/>
            </a:p>
            <a:p>
              <a:pPr indent="457200">
                <a:tabLst>
                  <a:tab pos="4746625" algn="l"/>
                </a:tabLst>
              </a:pPr>
              <a:endParaRPr lang="en-US"/>
            </a:p>
          </p:txBody>
        </p:sp>
      </p:grpSp>
      <p:sp>
        <p:nvSpPr>
          <p:cNvPr id="1530890" name="Rectangle 10"/>
          <p:cNvSpPr>
            <a:spLocks noChangeArrowheads="1"/>
          </p:cNvSpPr>
          <p:nvPr/>
        </p:nvSpPr>
        <p:spPr bwMode="auto">
          <a:xfrm>
            <a:off x="244123" y="5146229"/>
            <a:ext cx="8954503" cy="1077218"/>
          </a:xfrm>
          <a:prstGeom prst="rect">
            <a:avLst/>
          </a:prstGeom>
          <a:noFill/>
          <a:ln w="12700">
            <a:noFill/>
            <a:miter lim="800000"/>
            <a:headEnd/>
            <a:tailEnd/>
          </a:ln>
          <a:effectLst/>
        </p:spPr>
        <p:txBody>
          <a:bodyPr wrap="none" anchor="ctr">
            <a:spAutoFit/>
          </a:bodyPr>
          <a:lstStyle/>
          <a:p>
            <a:pPr algn="ctr">
              <a:defRPr/>
            </a:pPr>
            <a:r>
              <a:rPr lang="en-US" sz="1400" dirty="0">
                <a:solidFill>
                  <a:schemeClr val="bg2"/>
                </a:solidFill>
                <a:latin typeface="Arial" panose="020B0604020202020204" pitchFamily="34" charset="0"/>
                <a:cs typeface="Arial" panose="020B0604020202020204" pitchFamily="34" charset="0"/>
              </a:rPr>
              <a:t>	</a:t>
            </a:r>
            <a:r>
              <a:rPr lang="en-US" sz="1600" b="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Top Tracing  - Mask Applied, No </a:t>
            </a:r>
            <a:r>
              <a:rPr lang="en-US" sz="1600" b="1" dirty="0" err="1">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PediCap</a:t>
            </a:r>
            <a:r>
              <a:rPr lang="en-US" sz="1600" b="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 color change till B -  Airway pressure </a:t>
            </a:r>
          </a:p>
          <a:p>
            <a:pPr algn="ctr">
              <a:defRPr/>
            </a:pPr>
            <a:r>
              <a:rPr lang="en-US" sz="1600" b="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increased by operator, </a:t>
            </a:r>
            <a:r>
              <a:rPr lang="en-US" sz="1600" b="1" dirty="0" err="1">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Pedicap</a:t>
            </a:r>
            <a:r>
              <a:rPr lang="en-US" sz="1600" b="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 Changed color at C</a:t>
            </a:r>
          </a:p>
          <a:p>
            <a:pPr algn="ctr">
              <a:defRPr/>
            </a:pPr>
            <a:r>
              <a:rPr lang="en-US" sz="1600" b="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          Bottom Tracing -  Target pressure not being reached with a pressure plateau, </a:t>
            </a:r>
          </a:p>
          <a:p>
            <a:pPr algn="ctr">
              <a:defRPr/>
            </a:pPr>
            <a:r>
              <a:rPr lang="en-US" sz="1600" b="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and probably represents a significant air leak, no </a:t>
            </a:r>
            <a:r>
              <a:rPr lang="en-US" sz="1600" b="1" dirty="0" err="1">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PediCap</a:t>
            </a:r>
            <a:r>
              <a:rPr lang="en-US" sz="1600" b="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 color change observed. </a:t>
            </a:r>
          </a:p>
        </p:txBody>
      </p:sp>
      <p:sp>
        <p:nvSpPr>
          <p:cNvPr id="1530891" name="Text Box 11"/>
          <p:cNvSpPr txBox="1">
            <a:spLocks noChangeArrowheads="1"/>
          </p:cNvSpPr>
          <p:nvPr/>
        </p:nvSpPr>
        <p:spPr bwMode="auto">
          <a:xfrm>
            <a:off x="1500486" y="226296"/>
            <a:ext cx="6143028" cy="523220"/>
          </a:xfrm>
          <a:prstGeom prst="rect">
            <a:avLst/>
          </a:prstGeom>
          <a:noFill/>
          <a:ln w="12700">
            <a:noFill/>
            <a:miter lim="800000"/>
            <a:headEnd/>
            <a:tailEnd/>
          </a:ln>
          <a:effectLst/>
        </p:spPr>
        <p:txBody>
          <a:bodyPr wrap="none">
            <a:spAutoFit/>
          </a:bodyPr>
          <a:lstStyle/>
          <a:p>
            <a:pPr>
              <a:defRPr/>
            </a:pPr>
            <a:r>
              <a:rPr lang="en-US" sz="2800" b="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Finer et al, </a:t>
            </a:r>
            <a:r>
              <a:rPr lang="en-US" sz="2800" b="1" i="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Pediatrics </a:t>
            </a:r>
            <a:r>
              <a:rPr lang="en-US" sz="2800" b="1" i="1" dirty="0" smtClean="0">
                <a:solidFill>
                  <a:schemeClr val="tx2"/>
                </a:solidFill>
                <a:latin typeface="Arial" panose="020B0604020202020204" pitchFamily="34" charset="0"/>
                <a:cs typeface="Arial" panose="020B0604020202020204" pitchFamily="34" charset="0"/>
              </a:rPr>
              <a:t>2009;123:865</a:t>
            </a:r>
            <a:endParaRPr lang="en-US" sz="2800" b="1" i="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598507" y="1280040"/>
              <a:ext cx="1920" cy="2160"/>
            </p14:xfrm>
          </p:contentPart>
        </mc:Choice>
        <mc:Fallback xmlns="">
          <p:pic>
            <p:nvPicPr>
              <p:cNvPr id="9" name="Ink 8"/>
              <p:cNvPicPr/>
              <p:nvPr/>
            </p:nvPicPr>
            <p:blipFill>
              <a:blip r:embed="rId5"/>
              <a:stretch>
                <a:fillRect/>
              </a:stretch>
            </p:blipFill>
            <p:spPr>
              <a:xfrm>
                <a:off x="6255480" y="1237200"/>
                <a:ext cx="87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5583147" y="1220280"/>
              <a:ext cx="569920" cy="58320"/>
            </p14:xfrm>
          </p:contentPart>
        </mc:Choice>
        <mc:Fallback xmlns="">
          <p:pic>
            <p:nvPicPr>
              <p:cNvPr id="10" name="Ink 9"/>
              <p:cNvPicPr/>
              <p:nvPr/>
            </p:nvPicPr>
            <p:blipFill>
              <a:blip r:embed="rId7"/>
              <a:stretch>
                <a:fillRect/>
              </a:stretch>
            </p:blipFill>
            <p:spPr>
              <a:xfrm>
                <a:off x="6237120" y="1157640"/>
                <a:ext cx="74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5567147" y="1064040"/>
              <a:ext cx="740160" cy="109800"/>
            </p14:xfrm>
          </p:contentPart>
        </mc:Choice>
        <mc:Fallback xmlns="">
          <p:pic>
            <p:nvPicPr>
              <p:cNvPr id="11" name="Ink 10"/>
              <p:cNvPicPr/>
              <p:nvPr/>
            </p:nvPicPr>
            <p:blipFill>
              <a:blip r:embed="rId9"/>
              <a:stretch>
                <a:fillRect/>
              </a:stretch>
            </p:blipFill>
            <p:spPr>
              <a:xfrm>
                <a:off x="6222000" y="980160"/>
                <a:ext cx="9169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6340587" y="1126680"/>
              <a:ext cx="1633600" cy="318240"/>
            </p14:xfrm>
          </p:contentPart>
        </mc:Choice>
        <mc:Fallback xmlns="">
          <p:pic>
            <p:nvPicPr>
              <p:cNvPr id="12" name="Ink 11"/>
              <p:cNvPicPr/>
              <p:nvPr/>
            </p:nvPicPr>
            <p:blipFill>
              <a:blip r:embed="rId11"/>
              <a:stretch>
                <a:fillRect/>
              </a:stretch>
            </p:blipFill>
            <p:spPr>
              <a:xfrm>
                <a:off x="7101120" y="1047120"/>
                <a:ext cx="192456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p14:cNvContentPartPr/>
              <p14:nvPr/>
            </p14:nvContentPartPr>
            <p14:xfrm>
              <a:off x="6216747" y="1242960"/>
              <a:ext cx="1744640" cy="353160"/>
            </p14:xfrm>
          </p:contentPart>
        </mc:Choice>
        <mc:Fallback xmlns="">
          <p:pic>
            <p:nvPicPr>
              <p:cNvPr id="14" name="Ink 13"/>
              <p:cNvPicPr/>
              <p:nvPr/>
            </p:nvPicPr>
            <p:blipFill>
              <a:blip r:embed="rId13"/>
              <a:stretch>
                <a:fillRect/>
              </a:stretch>
            </p:blipFill>
            <p:spPr>
              <a:xfrm>
                <a:off x="6947760" y="1184280"/>
                <a:ext cx="20941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p14:cNvContentPartPr/>
              <p14:nvPr/>
            </p14:nvContentPartPr>
            <p14:xfrm>
              <a:off x="2322027" y="1494600"/>
              <a:ext cx="3022400" cy="81000"/>
            </p14:xfrm>
          </p:contentPart>
        </mc:Choice>
        <mc:Fallback xmlns="">
          <p:pic>
            <p:nvPicPr>
              <p:cNvPr id="15" name="Ink 14"/>
              <p:cNvPicPr/>
              <p:nvPr/>
            </p:nvPicPr>
            <p:blipFill>
              <a:blip r:embed="rId15"/>
              <a:stretch>
                <a:fillRect/>
              </a:stretch>
            </p:blipFill>
            <p:spPr>
              <a:xfrm>
                <a:off x="2568360" y="1429800"/>
                <a:ext cx="3512520" cy="207720"/>
              </a:xfrm>
              <a:prstGeom prst="rect">
                <a:avLst/>
              </a:prstGeom>
            </p:spPr>
          </p:pic>
        </mc:Fallback>
      </mc:AlternateContent>
    </p:spTree>
    <p:extLst>
      <p:ext uri="{BB962C8B-B14F-4D97-AF65-F5344CB8AC3E}">
        <p14:creationId xmlns:p14="http://schemas.microsoft.com/office/powerpoint/2010/main" val="3798548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2"/>
          <p:cNvSpPr>
            <a:spLocks noGrp="1" noChangeArrowheads="1"/>
          </p:cNvSpPr>
          <p:nvPr>
            <p:ph type="title"/>
          </p:nvPr>
        </p:nvSpPr>
        <p:spPr/>
        <p:txBody>
          <a:bodyPr/>
          <a:lstStyle/>
          <a:p>
            <a:r>
              <a:rPr lang="en-US" sz="3600" dirty="0"/>
              <a:t>Airway Obstruction during PPV</a:t>
            </a:r>
            <a:br>
              <a:rPr lang="en-US" sz="3600" dirty="0"/>
            </a:br>
            <a:r>
              <a:rPr lang="en-US" sz="3200" dirty="0"/>
              <a:t> </a:t>
            </a:r>
            <a:r>
              <a:rPr lang="en-US" sz="2400" dirty="0"/>
              <a:t>Finer et al, </a:t>
            </a:r>
            <a:r>
              <a:rPr lang="en-US" sz="2400" i="1" dirty="0"/>
              <a:t>Pediatrics </a:t>
            </a:r>
            <a:r>
              <a:rPr lang="en-US" sz="2400" i="1" dirty="0" smtClean="0"/>
              <a:t>2009;123:865</a:t>
            </a:r>
            <a:endParaRPr lang="en-US" sz="2400" i="1" dirty="0"/>
          </a:p>
        </p:txBody>
      </p:sp>
      <p:sp>
        <p:nvSpPr>
          <p:cNvPr id="1532931" name="Rectangle 3"/>
          <p:cNvSpPr>
            <a:spLocks noGrp="1" noChangeArrowheads="1"/>
          </p:cNvSpPr>
          <p:nvPr>
            <p:ph type="body" idx="1"/>
          </p:nvPr>
        </p:nvSpPr>
        <p:spPr>
          <a:xfrm>
            <a:off x="372534" y="2278185"/>
            <a:ext cx="8398933" cy="4114800"/>
          </a:xfrm>
        </p:spPr>
        <p:txBody>
          <a:bodyPr/>
          <a:lstStyle/>
          <a:p>
            <a:r>
              <a:rPr lang="en-US" sz="3200" dirty="0"/>
              <a:t>24 VLBW patients reviewed with adequate data</a:t>
            </a:r>
          </a:p>
          <a:p>
            <a:r>
              <a:rPr lang="en-US" sz="3200" dirty="0"/>
              <a:t>6 had no evidence of color change</a:t>
            </a:r>
          </a:p>
          <a:p>
            <a:r>
              <a:rPr lang="en-US" sz="3200" dirty="0"/>
              <a:t>Of remaining 18, there were a median </a:t>
            </a:r>
            <a:r>
              <a:rPr lang="en-US" sz="3200" dirty="0" smtClean="0"/>
              <a:t>of</a:t>
            </a:r>
            <a:br>
              <a:rPr lang="en-US" sz="3200" dirty="0" smtClean="0"/>
            </a:br>
            <a:r>
              <a:rPr lang="en-US" sz="3200" dirty="0" smtClean="0"/>
              <a:t>14 </a:t>
            </a:r>
            <a:r>
              <a:rPr lang="en-US" sz="3200" dirty="0"/>
              <a:t>obstructed initial </a:t>
            </a:r>
            <a:r>
              <a:rPr lang="en-US" sz="3200" dirty="0" smtClean="0"/>
              <a:t>breaths</a:t>
            </a:r>
            <a:br>
              <a:rPr lang="en-US" sz="3200" dirty="0" smtClean="0"/>
            </a:br>
            <a:r>
              <a:rPr lang="en-US" sz="3200" dirty="0" smtClean="0"/>
              <a:t>(4-37</a:t>
            </a:r>
            <a:r>
              <a:rPr lang="en-US" sz="3200" dirty="0"/>
              <a:t>, 10-220 seconds duration</a:t>
            </a:r>
            <a:r>
              <a:rPr lang="en-US" sz="3200" dirty="0" smtClean="0"/>
              <a:t>)</a:t>
            </a:r>
            <a:endParaRPr lang="en-US" sz="3200" dirty="0"/>
          </a:p>
        </p:txBody>
      </p:sp>
    </p:spTree>
    <p:extLst>
      <p:ext uri="{BB962C8B-B14F-4D97-AF65-F5344CB8AC3E}">
        <p14:creationId xmlns:p14="http://schemas.microsoft.com/office/powerpoint/2010/main" val="4203951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7"/>
          <p:cNvSpPr txBox="1">
            <a:spLocks noChangeArrowheads="1"/>
          </p:cNvSpPr>
          <p:nvPr/>
        </p:nvSpPr>
        <p:spPr bwMode="auto">
          <a:xfrm>
            <a:off x="5707279" y="827239"/>
            <a:ext cx="68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latin typeface="Calibri" pitchFamily="34" charset="0"/>
              </a:rPr>
              <a:t>*</a:t>
            </a:r>
          </a:p>
        </p:txBody>
      </p:sp>
      <p:sp>
        <p:nvSpPr>
          <p:cNvPr id="11268" name="TextBox 8"/>
          <p:cNvSpPr txBox="1">
            <a:spLocks noChangeArrowheads="1"/>
          </p:cNvSpPr>
          <p:nvPr/>
        </p:nvSpPr>
        <p:spPr bwMode="auto">
          <a:xfrm>
            <a:off x="6831102" y="847117"/>
            <a:ext cx="68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latin typeface="Calibri" pitchFamily="34" charset="0"/>
              </a:rPr>
              <a:t>*</a:t>
            </a:r>
          </a:p>
        </p:txBody>
      </p:sp>
      <p:sp>
        <p:nvSpPr>
          <p:cNvPr id="11269" name="TextBox 9"/>
          <p:cNvSpPr txBox="1">
            <a:spLocks noChangeArrowheads="1"/>
          </p:cNvSpPr>
          <p:nvPr/>
        </p:nvSpPr>
        <p:spPr bwMode="auto">
          <a:xfrm>
            <a:off x="7937197" y="847117"/>
            <a:ext cx="68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latin typeface="Calibri" pitchFamily="34" charset="0"/>
              </a:rPr>
              <a:t>*</a:t>
            </a:r>
          </a:p>
        </p:txBody>
      </p:sp>
      <p:sp>
        <p:nvSpPr>
          <p:cNvPr id="11270" name="TextBox 11"/>
          <p:cNvSpPr txBox="1">
            <a:spLocks noChangeArrowheads="1"/>
          </p:cNvSpPr>
          <p:nvPr/>
        </p:nvSpPr>
        <p:spPr bwMode="auto">
          <a:xfrm>
            <a:off x="7332874" y="4038606"/>
            <a:ext cx="15891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Calibri" pitchFamily="34" charset="0"/>
              </a:rPr>
              <a:t>* p &lt;0.001</a:t>
            </a:r>
          </a:p>
        </p:txBody>
      </p:sp>
      <p:sp>
        <p:nvSpPr>
          <p:cNvPr id="11272" name="Title 1"/>
          <p:cNvSpPr>
            <a:spLocks noGrp="1"/>
          </p:cNvSpPr>
          <p:nvPr>
            <p:ph type="title"/>
          </p:nvPr>
        </p:nvSpPr>
        <p:spPr>
          <a:xfrm>
            <a:off x="212040" y="126404"/>
            <a:ext cx="8693425" cy="715617"/>
          </a:xfrm>
        </p:spPr>
        <p:txBody>
          <a:bodyPr>
            <a:normAutofit fontScale="90000"/>
          </a:bodyPr>
          <a:lstStyle/>
          <a:p>
            <a:pPr eaLnBrk="1" hangingPunct="1"/>
            <a:r>
              <a:rPr lang="en-US" b="1" dirty="0" smtClean="0"/>
              <a:t>Change in HR over Time, N=46</a:t>
            </a:r>
            <a:r>
              <a:rPr lang="en-US" sz="3100" dirty="0" smtClean="0">
                <a:effectLst/>
              </a:rPr>
              <a:t>.</a:t>
            </a:r>
            <a:r>
              <a:rPr lang="en-US" sz="3200" b="1" dirty="0" smtClean="0"/>
              <a:t/>
            </a:r>
            <a:br>
              <a:rPr lang="en-US" sz="3200" b="1" dirty="0" smtClean="0"/>
            </a:br>
            <a:r>
              <a:rPr lang="en-US" sz="2700" dirty="0" smtClean="0"/>
              <a:t>Blank et al, </a:t>
            </a:r>
            <a:r>
              <a:rPr lang="en-US" sz="2700" i="1" dirty="0" smtClean="0"/>
              <a:t>Resuscitation </a:t>
            </a:r>
            <a:r>
              <a:rPr lang="en-US" sz="2700" i="1" dirty="0" smtClean="0">
                <a:effectLst/>
              </a:rPr>
              <a:t>2014 </a:t>
            </a:r>
            <a:r>
              <a:rPr lang="en-US" sz="2700" i="1" dirty="0">
                <a:effectLst/>
              </a:rPr>
              <a:t>Sep 15</a:t>
            </a:r>
            <a:endParaRPr lang="en-US" sz="3200" b="1" i="1" dirty="0" smtClean="0"/>
          </a:p>
        </p:txBody>
      </p:sp>
      <p:sp>
        <p:nvSpPr>
          <p:cNvPr id="11273" name="TextBox 10"/>
          <p:cNvSpPr txBox="1">
            <a:spLocks noChangeArrowheads="1"/>
          </p:cNvSpPr>
          <p:nvPr/>
        </p:nvSpPr>
        <p:spPr bwMode="auto">
          <a:xfrm>
            <a:off x="3467100" y="6313200"/>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latin typeface="Calibri" pitchFamily="34" charset="0"/>
              </a:rPr>
              <a:t>Seconds</a:t>
            </a:r>
          </a:p>
        </p:txBody>
      </p:sp>
      <p:graphicFrame>
        <p:nvGraphicFramePr>
          <p:cNvPr id="11" name="Chart 10"/>
          <p:cNvGraphicFramePr/>
          <p:nvPr>
            <p:extLst>
              <p:ext uri="{D42A27DB-BD31-4B8C-83A1-F6EECF244321}">
                <p14:modId xmlns:p14="http://schemas.microsoft.com/office/powerpoint/2010/main" val="1440866319"/>
              </p:ext>
            </p:extLst>
          </p:nvPr>
        </p:nvGraphicFramePr>
        <p:xfrm>
          <a:off x="17" y="1232456"/>
          <a:ext cx="9143999" cy="49695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2527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847" y="313764"/>
            <a:ext cx="7772400" cy="1143000"/>
          </a:xfrm>
        </p:spPr>
        <p:txBody>
          <a:bodyPr/>
          <a:lstStyle/>
          <a:p>
            <a:r>
              <a:rPr lang="en-US" sz="3600" dirty="0" smtClean="0"/>
              <a:t>When does Resuscitation Begin?</a:t>
            </a:r>
            <a:br>
              <a:rPr lang="en-US" sz="3600" dirty="0" smtClean="0"/>
            </a:br>
            <a:r>
              <a:rPr lang="en-US" sz="3600" dirty="0" smtClean="0"/>
              <a:t>Delayed Cord Clamping</a:t>
            </a:r>
            <a:endParaRPr lang="en-US" sz="3600" dirty="0"/>
          </a:p>
        </p:txBody>
      </p:sp>
      <p:sp>
        <p:nvSpPr>
          <p:cNvPr id="3" name="Content Placeholder 2"/>
          <p:cNvSpPr>
            <a:spLocks noGrp="1"/>
          </p:cNvSpPr>
          <p:nvPr>
            <p:ph idx="1"/>
          </p:nvPr>
        </p:nvSpPr>
        <p:spPr>
          <a:xfrm>
            <a:off x="338670" y="1470212"/>
            <a:ext cx="8398933" cy="4114800"/>
          </a:xfrm>
        </p:spPr>
        <p:txBody>
          <a:bodyPr/>
          <a:lstStyle/>
          <a:p>
            <a:r>
              <a:rPr lang="en-US" dirty="0" smtClean="0"/>
              <a:t>Placental blood is the babies blood</a:t>
            </a:r>
          </a:p>
          <a:p>
            <a:r>
              <a:rPr lang="en-US" dirty="0" smtClean="0"/>
              <a:t>Safest blood to give to the infant and easiest</a:t>
            </a:r>
          </a:p>
          <a:p>
            <a:r>
              <a:rPr lang="en-US" dirty="0" smtClean="0"/>
              <a:t>There was a concern that early clamping reduced </a:t>
            </a:r>
            <a:r>
              <a:rPr lang="en-US" dirty="0" err="1" smtClean="0"/>
              <a:t>PPHemorrhage</a:t>
            </a:r>
            <a:endParaRPr lang="en-US" dirty="0" smtClean="0"/>
          </a:p>
          <a:p>
            <a:r>
              <a:rPr lang="en-US" dirty="0" smtClean="0"/>
              <a:t>Recent analyses demonstrate that in Term infants delayed clamping is associated with higher hemoglobin ( + 2.17 g/dl) for up to 6 months and better iron stores, and more need for phototherapy</a:t>
            </a:r>
          </a:p>
          <a:p>
            <a:r>
              <a:rPr lang="en-US" dirty="0" smtClean="0"/>
              <a:t>No change in PPH</a:t>
            </a:r>
          </a:p>
        </p:txBody>
      </p:sp>
      <p:sp>
        <p:nvSpPr>
          <p:cNvPr id="4" name="TextBox 3"/>
          <p:cNvSpPr txBox="1"/>
          <p:nvPr/>
        </p:nvSpPr>
        <p:spPr>
          <a:xfrm>
            <a:off x="114300" y="6451699"/>
            <a:ext cx="412484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McDonald and Middleton, </a:t>
            </a:r>
            <a:r>
              <a:rPr lang="en-US" sz="1400" i="1" dirty="0">
                <a:latin typeface="Arial" panose="020B0604020202020204" pitchFamily="34" charset="0"/>
                <a:cs typeface="Arial" panose="020B0604020202020204" pitchFamily="34" charset="0"/>
              </a:rPr>
              <a:t>Cochrane Review 2009</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Volume Monitoring in DR</a:t>
            </a:r>
            <a:endParaRPr lang="en-US" dirty="0"/>
          </a:p>
        </p:txBody>
      </p:sp>
      <p:sp>
        <p:nvSpPr>
          <p:cNvPr id="3" name="Content Placeholder 2"/>
          <p:cNvSpPr>
            <a:spLocks noGrp="1"/>
          </p:cNvSpPr>
          <p:nvPr>
            <p:ph idx="1"/>
          </p:nvPr>
        </p:nvSpPr>
        <p:spPr/>
        <p:txBody>
          <a:bodyPr/>
          <a:lstStyle/>
          <a:p>
            <a:r>
              <a:rPr lang="en-US" smtClean="0"/>
              <a:t>Technology available and reasonably simple using hot wire devices</a:t>
            </a:r>
          </a:p>
          <a:p>
            <a:r>
              <a:rPr lang="en-US" smtClean="0"/>
              <a:t>Adds dead space and resistance</a:t>
            </a:r>
          </a:p>
          <a:p>
            <a:r>
              <a:rPr lang="en-US" smtClean="0"/>
              <a:t>Need education to recognize real exhaled volume and calculation of leak</a:t>
            </a:r>
          </a:p>
          <a:p>
            <a:r>
              <a:rPr lang="en-US" smtClean="0"/>
              <a:t>Newer and simpler devices are being produced to simplify these observations</a:t>
            </a:r>
            <a:endParaRPr lang="en-US" dirty="0"/>
          </a:p>
        </p:txBody>
      </p:sp>
    </p:spTree>
    <p:extLst>
      <p:ext uri="{BB962C8B-B14F-4D97-AF65-F5344CB8AC3E}">
        <p14:creationId xmlns:p14="http://schemas.microsoft.com/office/powerpoint/2010/main" val="2234421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535" y="351693"/>
            <a:ext cx="7772400" cy="1143000"/>
          </a:xfrm>
        </p:spPr>
        <p:txBody>
          <a:bodyPr/>
          <a:lstStyle/>
          <a:p>
            <a:r>
              <a:rPr lang="en-US" sz="3200" dirty="0" smtClean="0"/>
              <a:t>Respiratory Function Monitor during Resuscitation </a:t>
            </a:r>
            <a:br>
              <a:rPr lang="en-US" sz="3200" dirty="0" smtClean="0"/>
            </a:br>
            <a:r>
              <a:rPr lang="en-US" sz="2400" dirty="0" err="1" smtClean="0"/>
              <a:t>Schmoelzer</a:t>
            </a:r>
            <a:r>
              <a:rPr lang="en-US" sz="2400" dirty="0" smtClean="0"/>
              <a:t> at el, </a:t>
            </a:r>
            <a:r>
              <a:rPr lang="en-US" sz="2400" i="1" dirty="0" smtClean="0"/>
              <a:t>J </a:t>
            </a:r>
            <a:r>
              <a:rPr lang="en-US" sz="2400" i="1" dirty="0" err="1" smtClean="0"/>
              <a:t>Pediatr</a:t>
            </a:r>
            <a:r>
              <a:rPr lang="en-US" sz="2400" i="1" dirty="0" smtClean="0"/>
              <a:t> 2012;160:377-81</a:t>
            </a:r>
            <a:endParaRPr lang="en-US" sz="20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42" y="2082799"/>
            <a:ext cx="4050609" cy="33449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438" y="2053295"/>
            <a:ext cx="4208317" cy="3374488"/>
          </a:xfrm>
          <a:prstGeom prst="rect">
            <a:avLst/>
          </a:prstGeom>
        </p:spPr>
      </p:pic>
      <p:sp>
        <p:nvSpPr>
          <p:cNvPr id="7" name="TextBox 6"/>
          <p:cNvSpPr txBox="1"/>
          <p:nvPr/>
        </p:nvSpPr>
        <p:spPr>
          <a:xfrm>
            <a:off x="198426" y="5791200"/>
            <a:ext cx="8432629" cy="52322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            </a:t>
            </a:r>
            <a:r>
              <a:rPr lang="en-US" sz="2800" b="1" dirty="0" smtClean="0">
                <a:solidFill>
                  <a:schemeClr val="tx2"/>
                </a:solidFill>
                <a:latin typeface="Arial" panose="020B0604020202020204" pitchFamily="34" charset="0"/>
                <a:cs typeface="Arial" panose="020B0604020202020204" pitchFamily="34" charset="0"/>
              </a:rPr>
              <a:t>Percent leak               Expired Tidal Volume</a:t>
            </a:r>
            <a:endParaRPr lang="en-US" sz="2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71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Airway Obstruction and Leak during PPV</a:t>
            </a:r>
            <a:br>
              <a:rPr lang="en-US" sz="3200" dirty="0" smtClean="0"/>
            </a:br>
            <a:r>
              <a:rPr lang="en-US" sz="2400" dirty="0" err="1" smtClean="0"/>
              <a:t>Schmoelzer</a:t>
            </a:r>
            <a:r>
              <a:rPr lang="en-US" sz="2400" dirty="0" smtClean="0"/>
              <a:t> et al, </a:t>
            </a:r>
            <a:r>
              <a:rPr lang="en-US" sz="2400" i="1" dirty="0" err="1" smtClean="0"/>
              <a:t>Arh</a:t>
            </a:r>
            <a:r>
              <a:rPr lang="en-US" sz="2400" i="1" dirty="0" smtClean="0"/>
              <a:t> Dis Child Fetal Neonatal Ed </a:t>
            </a:r>
            <a:r>
              <a:rPr lang="en-US" sz="2400" i="1" dirty="0"/>
              <a:t>2011 Jul;96(4):F254-7</a:t>
            </a:r>
          </a:p>
        </p:txBody>
      </p:sp>
      <p:sp>
        <p:nvSpPr>
          <p:cNvPr id="3" name="Content Placeholder 2"/>
          <p:cNvSpPr>
            <a:spLocks noGrp="1"/>
          </p:cNvSpPr>
          <p:nvPr>
            <p:ph idx="1"/>
          </p:nvPr>
        </p:nvSpPr>
        <p:spPr/>
        <p:txBody>
          <a:bodyPr/>
          <a:lstStyle/>
          <a:p>
            <a:r>
              <a:rPr lang="en-US" dirty="0" smtClean="0"/>
              <a:t>Used Respiratory Function monitor</a:t>
            </a:r>
          </a:p>
          <a:p>
            <a:r>
              <a:rPr lang="en-US" dirty="0" smtClean="0"/>
              <a:t>Reported obstruction in 26% beginning at mean of 46 sec, and lasting for  a median of 22 breaths – up to 83 consecutive inflations!!</a:t>
            </a:r>
          </a:p>
          <a:p>
            <a:r>
              <a:rPr lang="en-US" dirty="0" smtClean="0"/>
              <a:t>Leak noted in 51% usually starting with first attempted inflation</a:t>
            </a:r>
          </a:p>
          <a:p>
            <a:r>
              <a:rPr lang="en-US" dirty="0"/>
              <a:t>A median (range) of 10 (3-117) consecutive inflations with a leak &gt;75% were delivered.</a:t>
            </a:r>
          </a:p>
        </p:txBody>
      </p:sp>
    </p:spTree>
    <p:extLst>
      <p:ext uri="{BB962C8B-B14F-4D97-AF65-F5344CB8AC3E}">
        <p14:creationId xmlns:p14="http://schemas.microsoft.com/office/powerpoint/2010/main" val="4031712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Airway Obstruction and Leak during </a:t>
            </a:r>
            <a:r>
              <a:rPr lang="en-US" sz="3200" dirty="0" smtClean="0"/>
              <a:t>PPV</a:t>
            </a:r>
            <a:br>
              <a:rPr lang="en-US" sz="3200" dirty="0" smtClean="0"/>
            </a:br>
            <a:r>
              <a:rPr lang="en-US" sz="1100" dirty="0"/>
              <a:t/>
            </a:r>
            <a:br>
              <a:rPr lang="en-US" sz="1100" dirty="0"/>
            </a:br>
            <a:r>
              <a:rPr lang="en-US" sz="2400" dirty="0" err="1" smtClean="0"/>
              <a:t>Schmoelzer</a:t>
            </a:r>
            <a:r>
              <a:rPr lang="en-US" sz="2400" dirty="0" smtClean="0"/>
              <a:t> </a:t>
            </a:r>
            <a:r>
              <a:rPr lang="en-US" sz="2400" dirty="0"/>
              <a:t>et al, </a:t>
            </a:r>
            <a:r>
              <a:rPr lang="en-US" sz="2400" i="1" dirty="0" smtClean="0"/>
              <a:t>Arch </a:t>
            </a:r>
            <a:r>
              <a:rPr lang="en-US" sz="2400" i="1" dirty="0"/>
              <a:t>Dis Child Fetal Neonatal Ed 2011 Jul;96(4):F254-7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31" y="2128230"/>
            <a:ext cx="6756165" cy="4491315"/>
          </a:xfrm>
          <a:prstGeom prst="rect">
            <a:avLst/>
          </a:prstGeom>
        </p:spPr>
      </p:pic>
      <p:sp>
        <p:nvSpPr>
          <p:cNvPr id="6" name="Oval 5"/>
          <p:cNvSpPr/>
          <p:nvPr/>
        </p:nvSpPr>
        <p:spPr>
          <a:xfrm>
            <a:off x="4802880" y="5510880"/>
            <a:ext cx="1308800" cy="1136880"/>
          </a:xfrm>
          <a:prstGeom prst="ellipse">
            <a:avLst/>
          </a:prstGeom>
          <a:noFill/>
          <a:ln w="48000">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7230827" y="2586120"/>
              <a:ext cx="320" cy="360"/>
            </p14:xfrm>
          </p:contentPart>
        </mc:Choice>
        <mc:Fallback xmlns="">
          <p:pic>
            <p:nvPicPr>
              <p:cNvPr id="8" name="Ink 7"/>
              <p:cNvPicPr/>
              <p:nvPr/>
            </p:nvPicPr>
            <p:blipFill>
              <a:blip r:embed="rId4"/>
              <a:stretch>
                <a:fillRect/>
              </a:stretch>
            </p:blipFill>
            <p:spPr>
              <a:xfrm>
                <a:off x="8110560" y="2562000"/>
                <a:ext cx="48600" cy="48600"/>
              </a:xfrm>
              <a:prstGeom prst="rect">
                <a:avLst/>
              </a:prstGeom>
            </p:spPr>
          </p:pic>
        </mc:Fallback>
      </mc:AlternateContent>
      <p:sp>
        <p:nvSpPr>
          <p:cNvPr id="12" name="Oval 11"/>
          <p:cNvSpPr/>
          <p:nvPr/>
        </p:nvSpPr>
        <p:spPr>
          <a:xfrm>
            <a:off x="1951788" y="105508"/>
            <a:ext cx="2467811" cy="848579"/>
          </a:xfrm>
          <a:prstGeom prst="ellipse">
            <a:avLst/>
          </a:prstGeom>
          <a:noFill/>
          <a:ln w="48000">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Tree>
    <p:extLst>
      <p:ext uri="{BB962C8B-B14F-4D97-AF65-F5344CB8AC3E}">
        <p14:creationId xmlns:p14="http://schemas.microsoft.com/office/powerpoint/2010/main" val="1776799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Airway Obstruction and Leak during </a:t>
            </a:r>
            <a:r>
              <a:rPr lang="en-US" sz="3200" dirty="0" smtClean="0"/>
              <a:t>PPV</a:t>
            </a:r>
            <a:br>
              <a:rPr lang="en-US" sz="3200" dirty="0" smtClean="0"/>
            </a:br>
            <a:r>
              <a:rPr lang="en-US" sz="1100" dirty="0"/>
              <a:t/>
            </a:r>
            <a:br>
              <a:rPr lang="en-US" sz="1100" dirty="0"/>
            </a:br>
            <a:r>
              <a:rPr lang="en-US" sz="2400" dirty="0" err="1" smtClean="0"/>
              <a:t>Schmoelzer</a:t>
            </a:r>
            <a:r>
              <a:rPr lang="en-US" sz="2400" dirty="0" smtClean="0"/>
              <a:t> </a:t>
            </a:r>
            <a:r>
              <a:rPr lang="en-US" sz="2400" dirty="0"/>
              <a:t>et al, Arch Dis Child Fetal Neonatal Ed 2011 Jul;96(4):F254-7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052" y="1939920"/>
            <a:ext cx="6472355" cy="4550874"/>
          </a:xfrm>
          <a:prstGeom prst="rect">
            <a:avLst/>
          </a:prstGeom>
        </p:spPr>
      </p:pic>
      <p:sp>
        <p:nvSpPr>
          <p:cNvPr id="10" name="Oval 9"/>
          <p:cNvSpPr/>
          <p:nvPr/>
        </p:nvSpPr>
        <p:spPr>
          <a:xfrm>
            <a:off x="5203630" y="203258"/>
            <a:ext cx="1115107" cy="633600"/>
          </a:xfrm>
          <a:prstGeom prst="ellipse">
            <a:avLst/>
          </a:prstGeom>
          <a:noFill/>
          <a:ln w="48000">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cxnSp>
        <p:nvCxnSpPr>
          <p:cNvPr id="19" name="Straight Connector 18"/>
          <p:cNvCxnSpPr/>
          <p:nvPr/>
        </p:nvCxnSpPr>
        <p:spPr>
          <a:xfrm rot="-6458346">
            <a:off x="3628232" y="5893020"/>
            <a:ext cx="729456" cy="0"/>
          </a:xfrm>
          <a:prstGeom prst="line">
            <a:avLst/>
          </a:prstGeom>
          <a:ln w="48000">
            <a:solidFill>
              <a:srgbClr val="FF0000"/>
            </a:solidFill>
            <a:tailEnd type="arrow"/>
          </a:ln>
        </p:spPr>
      </p:cxnSp>
      <p:cxnSp>
        <p:nvCxnSpPr>
          <p:cNvPr id="22" name="Straight Connector 21"/>
          <p:cNvCxnSpPr/>
          <p:nvPr/>
        </p:nvCxnSpPr>
        <p:spPr>
          <a:xfrm rot="-6792710">
            <a:off x="4217898" y="5716260"/>
            <a:ext cx="613805" cy="0"/>
          </a:xfrm>
          <a:prstGeom prst="line">
            <a:avLst/>
          </a:prstGeom>
          <a:ln w="48000">
            <a:solidFill>
              <a:srgbClr val="FF0000"/>
            </a:solidFill>
            <a:tailEnd type="arrow"/>
          </a:ln>
        </p:spPr>
      </p:cxnSp>
    </p:spTree>
    <p:extLst>
      <p:ext uri="{BB962C8B-B14F-4D97-AF65-F5344CB8AC3E}">
        <p14:creationId xmlns:p14="http://schemas.microsoft.com/office/powerpoint/2010/main" val="1921892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p:nvPr>
        </p:nvSpPr>
        <p:spPr>
          <a:xfrm>
            <a:off x="351692" y="382588"/>
            <a:ext cx="8440616" cy="1143000"/>
          </a:xfrm>
        </p:spPr>
        <p:txBody>
          <a:bodyPr/>
          <a:lstStyle/>
          <a:p>
            <a:r>
              <a:rPr lang="en-US" sz="3400" dirty="0" smtClean="0"/>
              <a:t>Current Controversies in Resuscitation</a:t>
            </a:r>
            <a:br>
              <a:rPr lang="en-US" sz="3400" dirty="0" smtClean="0"/>
            </a:br>
            <a:r>
              <a:rPr lang="en-US" sz="3400" dirty="0" smtClean="0"/>
              <a:t>Sustained Inflations</a:t>
            </a:r>
            <a:endParaRPr lang="en-US" sz="3400" dirty="0"/>
          </a:p>
        </p:txBody>
      </p:sp>
      <p:sp>
        <p:nvSpPr>
          <p:cNvPr id="1486851" name="Rectangle 3"/>
          <p:cNvSpPr>
            <a:spLocks noGrp="1" noChangeArrowheads="1"/>
          </p:cNvSpPr>
          <p:nvPr>
            <p:ph type="body" idx="1"/>
          </p:nvPr>
        </p:nvSpPr>
        <p:spPr>
          <a:xfrm>
            <a:off x="372533" y="1835150"/>
            <a:ext cx="8398933" cy="4114800"/>
          </a:xfrm>
        </p:spPr>
        <p:txBody>
          <a:bodyPr/>
          <a:lstStyle/>
          <a:p>
            <a:pPr>
              <a:buSzPct val="119000"/>
              <a:buFont typeface="Wingdings" panose="05000000000000000000" pitchFamily="2" charset="2"/>
              <a:buChar char="û"/>
            </a:pPr>
            <a:r>
              <a:rPr lang="en-US" dirty="0" err="1" smtClean="0"/>
              <a:t>TePas</a:t>
            </a:r>
            <a:r>
              <a:rPr lang="en-US" dirty="0" smtClean="0"/>
              <a:t> et al use longer breaths – 10 sec but study methodology problem –compared with SIB without PEEP! (</a:t>
            </a:r>
            <a:r>
              <a:rPr lang="en-US" sz="2800" i="1" dirty="0" smtClean="0">
                <a:solidFill>
                  <a:schemeClr val="tx2"/>
                </a:solidFill>
                <a:latin typeface="Arial"/>
                <a:cs typeface="Arial"/>
              </a:rPr>
              <a:t>Pediatrics.  2007;120:322-329</a:t>
            </a:r>
            <a:r>
              <a:rPr lang="en-US" dirty="0" smtClean="0">
                <a:latin typeface="Arial"/>
                <a:cs typeface="Arial"/>
              </a:rPr>
              <a:t>)</a:t>
            </a:r>
            <a:endParaRPr lang="en-US" dirty="0"/>
          </a:p>
          <a:p>
            <a:pPr>
              <a:buSzPct val="130000"/>
              <a:buFont typeface="Monotype Sorts" pitchFamily="2" charset="2"/>
              <a:buChar char="û"/>
            </a:pPr>
            <a:r>
              <a:rPr lang="en-US" dirty="0" smtClean="0"/>
              <a:t>European Guidelines recommend the </a:t>
            </a:r>
            <a:r>
              <a:rPr lang="en-US" dirty="0"/>
              <a:t>use a prolonged inflation of 3-5 seconds before increasing the inspiratory pressure.</a:t>
            </a:r>
          </a:p>
          <a:p>
            <a:pPr>
              <a:buSzPct val="130000"/>
              <a:buFont typeface="Monotype Sorts" pitchFamily="2" charset="2"/>
              <a:buChar char="û"/>
            </a:pPr>
            <a:r>
              <a:rPr lang="en-US" dirty="0" smtClean="0"/>
              <a:t>Recently demonstrated that SI are ineffective if infant apneic - </a:t>
            </a:r>
            <a:r>
              <a:rPr lang="en-US" i="1" dirty="0" smtClean="0">
                <a:solidFill>
                  <a:schemeClr val="tx2"/>
                </a:solidFill>
              </a:rPr>
              <a:t>Von </a:t>
            </a:r>
            <a:r>
              <a:rPr lang="en-US" i="1" dirty="0" err="1" smtClean="0">
                <a:solidFill>
                  <a:schemeClr val="tx2"/>
                </a:solidFill>
              </a:rPr>
              <a:t>Vonderon</a:t>
            </a:r>
            <a:r>
              <a:rPr lang="en-US" i="1" dirty="0" smtClean="0">
                <a:solidFill>
                  <a:schemeClr val="tx2"/>
                </a:solidFill>
              </a:rPr>
              <a:t> et al, J </a:t>
            </a:r>
            <a:r>
              <a:rPr lang="en-US" i="1" dirty="0" err="1" smtClean="0">
                <a:solidFill>
                  <a:schemeClr val="tx2"/>
                </a:solidFill>
              </a:rPr>
              <a:t>Pediatr</a:t>
            </a:r>
            <a:r>
              <a:rPr lang="en-US" i="1" dirty="0" smtClean="0">
                <a:solidFill>
                  <a:schemeClr val="tx2"/>
                </a:solidFill>
              </a:rPr>
              <a:t> 2014</a:t>
            </a:r>
            <a:endParaRPr lang="en-US" i="1" dirty="0">
              <a:solidFill>
                <a:schemeClr val="tx2"/>
              </a:solidFill>
            </a:endParaRPr>
          </a:p>
        </p:txBody>
      </p:sp>
    </p:spTree>
    <p:extLst>
      <p:ext uri="{BB962C8B-B14F-4D97-AF65-F5344CB8AC3E}">
        <p14:creationId xmlns:p14="http://schemas.microsoft.com/office/powerpoint/2010/main" val="2117913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8" y="382588"/>
            <a:ext cx="8698524" cy="1143000"/>
          </a:xfrm>
        </p:spPr>
        <p:txBody>
          <a:bodyPr/>
          <a:lstStyle/>
          <a:p>
            <a:r>
              <a:rPr lang="en-US" sz="3400" dirty="0">
                <a:solidFill>
                  <a:srgbClr val="FAFD00"/>
                </a:solidFill>
              </a:rPr>
              <a:t>Current Controversies in Resuscitation</a:t>
            </a:r>
            <a:br>
              <a:rPr lang="en-US" sz="3400" dirty="0">
                <a:solidFill>
                  <a:srgbClr val="FAFD00"/>
                </a:solidFill>
              </a:rPr>
            </a:br>
            <a:r>
              <a:rPr lang="en-US" sz="3400" dirty="0">
                <a:solidFill>
                  <a:srgbClr val="FAFD00"/>
                </a:solidFill>
              </a:rPr>
              <a:t>Sustained Inflations</a:t>
            </a:r>
            <a:endParaRPr lang="en-US" sz="3400" dirty="0"/>
          </a:p>
        </p:txBody>
      </p:sp>
      <p:sp>
        <p:nvSpPr>
          <p:cNvPr id="3" name="Content Placeholder 2"/>
          <p:cNvSpPr>
            <a:spLocks noGrp="1"/>
          </p:cNvSpPr>
          <p:nvPr>
            <p:ph idx="1"/>
          </p:nvPr>
        </p:nvSpPr>
        <p:spPr/>
        <p:txBody>
          <a:bodyPr/>
          <a:lstStyle/>
          <a:p>
            <a:r>
              <a:rPr lang="en-US" dirty="0" smtClean="0"/>
              <a:t>SIs very effective in intubated infant</a:t>
            </a:r>
          </a:p>
          <a:p>
            <a:r>
              <a:rPr lang="en-US" dirty="0" smtClean="0"/>
              <a:t>In other situations when delivering with a mask their effectiveness remains to be proven</a:t>
            </a:r>
          </a:p>
          <a:p>
            <a:r>
              <a:rPr lang="en-US" dirty="0" smtClean="0"/>
              <a:t>They may be associated with increased air leaks</a:t>
            </a:r>
          </a:p>
          <a:p>
            <a:r>
              <a:rPr lang="en-US" dirty="0" smtClean="0"/>
              <a:t>Large study about to begin</a:t>
            </a:r>
          </a:p>
          <a:p>
            <a:r>
              <a:rPr lang="en-US" dirty="0" smtClean="0"/>
              <a:t>I would use for infants unresponsive to PPV with continuing bradycardia and/or desaturation and try to limit to 30 cm and 5-10 seconds duration</a:t>
            </a:r>
            <a:endParaRPr lang="en-US" dirty="0"/>
          </a:p>
        </p:txBody>
      </p:sp>
    </p:spTree>
    <p:extLst>
      <p:ext uri="{BB962C8B-B14F-4D97-AF65-F5344CB8AC3E}">
        <p14:creationId xmlns:p14="http://schemas.microsoft.com/office/powerpoint/2010/main" val="16327619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p:cNvSpPr>
            <a:spLocks noGrp="1" noChangeArrowheads="1"/>
          </p:cNvSpPr>
          <p:nvPr>
            <p:ph type="title"/>
          </p:nvPr>
        </p:nvSpPr>
        <p:spPr>
          <a:xfrm>
            <a:off x="685800" y="468923"/>
            <a:ext cx="7772400" cy="1143000"/>
          </a:xfrm>
        </p:spPr>
        <p:txBody>
          <a:bodyPr/>
          <a:lstStyle/>
          <a:p>
            <a:pPr>
              <a:defRPr/>
            </a:pPr>
            <a:r>
              <a:rPr lang="en-US" sz="3600" dirty="0" smtClean="0"/>
              <a:t>Neonatal Resuscitation:</a:t>
            </a:r>
            <a:br>
              <a:rPr lang="en-US" sz="3600" dirty="0" smtClean="0"/>
            </a:br>
            <a:r>
              <a:rPr lang="en-US" sz="3600" dirty="0" smtClean="0"/>
              <a:t>The Environment</a:t>
            </a:r>
          </a:p>
        </p:txBody>
      </p:sp>
      <p:sp>
        <p:nvSpPr>
          <p:cNvPr id="1401859" name="Rectangle 3"/>
          <p:cNvSpPr>
            <a:spLocks noGrp="1" noChangeArrowheads="1"/>
          </p:cNvSpPr>
          <p:nvPr>
            <p:ph type="body" sz="half" idx="1"/>
          </p:nvPr>
        </p:nvSpPr>
        <p:spPr>
          <a:xfrm>
            <a:off x="338667" y="1981200"/>
            <a:ext cx="8297333" cy="4114800"/>
          </a:xfrm>
        </p:spPr>
        <p:txBody>
          <a:bodyPr/>
          <a:lstStyle/>
          <a:p>
            <a:pPr marL="0" indent="0" algn="ctr">
              <a:buFont typeface="Monotype Sorts" pitchFamily="2" charset="2"/>
              <a:buNone/>
              <a:defRPr/>
            </a:pPr>
            <a:r>
              <a:rPr lang="en-US" dirty="0" smtClean="0"/>
              <a:t>We cannot change the human condition but we can change the conditions under which we work</a:t>
            </a:r>
          </a:p>
          <a:p>
            <a:pPr algn="ctr">
              <a:buFont typeface="Monotype Sorts" pitchFamily="2" charset="2"/>
              <a:buNone/>
              <a:defRPr/>
            </a:pPr>
            <a:endParaRPr lang="en-US" sz="1800" dirty="0"/>
          </a:p>
          <a:p>
            <a:pPr algn="ctr">
              <a:buFont typeface="Monotype Sorts" pitchFamily="2" charset="2"/>
              <a:buNone/>
              <a:defRPr/>
            </a:pPr>
            <a:r>
              <a:rPr lang="en-US" i="1" dirty="0" smtClean="0">
                <a:solidFill>
                  <a:schemeClr val="tx2"/>
                </a:solidFill>
              </a:rPr>
              <a:t>Reason BMJ 2003;320:768-70</a:t>
            </a:r>
          </a:p>
        </p:txBody>
      </p:sp>
      <p:pic>
        <p:nvPicPr>
          <p:cNvPr id="6148" name="Picture 4"/>
          <p:cNvPicPr>
            <a:picLocks noGrp="1" noChangeAspect="1" noChangeArrowheads="1"/>
          </p:cNvPicPr>
          <p:nvPr>
            <p:ph sz="half" idx="2"/>
          </p:nvPr>
        </p:nvPicPr>
        <p:blipFill>
          <a:blip r:embed="rId2" cstate="print"/>
          <a:srcRect/>
          <a:stretch>
            <a:fillRect/>
          </a:stretch>
        </p:blipFill>
        <p:spPr>
          <a:xfrm>
            <a:off x="3472038" y="4015153"/>
            <a:ext cx="2199923" cy="2376488"/>
          </a:xfrm>
        </p:spPr>
      </p:pic>
    </p:spTree>
    <p:extLst>
      <p:ext uri="{BB962C8B-B14F-4D97-AF65-F5344CB8AC3E}">
        <p14:creationId xmlns:p14="http://schemas.microsoft.com/office/powerpoint/2010/main" val="3210222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14300" y="0"/>
            <a:ext cx="1793523" cy="2484438"/>
          </a:xfrm>
          <a:prstGeom prst="rect">
            <a:avLst/>
          </a:prstGeom>
          <a:noFill/>
          <a:ln w="12700">
            <a:noFill/>
            <a:miter lim="800000"/>
            <a:headEnd/>
            <a:tailEnd/>
          </a:ln>
        </p:spPr>
      </p:pic>
      <p:sp>
        <p:nvSpPr>
          <p:cNvPr id="11267" name="Rectangle 3"/>
          <p:cNvSpPr>
            <a:spLocks noGrp="1" noChangeArrowheads="1"/>
          </p:cNvSpPr>
          <p:nvPr>
            <p:ph type="title"/>
          </p:nvPr>
        </p:nvSpPr>
        <p:spPr>
          <a:xfrm>
            <a:off x="1500553" y="605327"/>
            <a:ext cx="7772400" cy="1143000"/>
          </a:xfrm>
        </p:spPr>
        <p:txBody>
          <a:bodyPr/>
          <a:lstStyle/>
          <a:p>
            <a:pPr eaLnBrk="1" hangingPunct="1"/>
            <a:r>
              <a:rPr lang="en-US" sz="3200" b="1" dirty="0" smtClean="0"/>
              <a:t>Leader and Team Problems</a:t>
            </a:r>
            <a:br>
              <a:rPr lang="en-US" sz="3200" b="1" dirty="0" smtClean="0"/>
            </a:br>
            <a:r>
              <a:rPr lang="en-US" sz="3200" b="1" dirty="0" smtClean="0"/>
              <a:t>during Videotaped Resuscitations</a:t>
            </a:r>
            <a:br>
              <a:rPr lang="en-US" sz="3200" b="1" dirty="0" smtClean="0"/>
            </a:br>
            <a:r>
              <a:rPr lang="en-US" sz="3200" b="1" dirty="0" smtClean="0"/>
              <a:t>at UCSD</a:t>
            </a:r>
          </a:p>
        </p:txBody>
      </p:sp>
      <p:sp>
        <p:nvSpPr>
          <p:cNvPr id="21508" name="Rectangle 4"/>
          <p:cNvSpPr>
            <a:spLocks noGrp="1" noChangeArrowheads="1"/>
          </p:cNvSpPr>
          <p:nvPr>
            <p:ph type="body" idx="1"/>
          </p:nvPr>
        </p:nvSpPr>
        <p:spPr>
          <a:xfrm>
            <a:off x="745067" y="2743200"/>
            <a:ext cx="8398933" cy="4114800"/>
          </a:xfrm>
        </p:spPr>
        <p:txBody>
          <a:bodyPr/>
          <a:lstStyle/>
          <a:p>
            <a:pPr eaLnBrk="1" hangingPunct="1">
              <a:buFont typeface="Monotype Sorts"/>
              <a:buChar char="û"/>
            </a:pPr>
            <a:r>
              <a:rPr lang="en-US" sz="2600" dirty="0" smtClean="0"/>
              <a:t>More than 1 person doing single task (drying)</a:t>
            </a:r>
          </a:p>
          <a:p>
            <a:pPr eaLnBrk="1" hangingPunct="1">
              <a:buFont typeface="Monotype Sorts"/>
              <a:buChar char="û"/>
            </a:pPr>
            <a:r>
              <a:rPr lang="en-US" sz="2600" dirty="0" smtClean="0"/>
              <a:t>Nobody giving heart rate</a:t>
            </a:r>
          </a:p>
          <a:p>
            <a:pPr eaLnBrk="1" hangingPunct="1">
              <a:buFont typeface="Monotype Sorts"/>
              <a:buChar char="û"/>
            </a:pPr>
            <a:r>
              <a:rPr lang="en-US" sz="2600" dirty="0" smtClean="0"/>
              <a:t>Nobody assisting with O</a:t>
            </a:r>
            <a:r>
              <a:rPr lang="en-US" sz="2600" baseline="-25000" dirty="0" smtClean="0"/>
              <a:t>2</a:t>
            </a:r>
            <a:r>
              <a:rPr lang="en-US" sz="2600" dirty="0" smtClean="0"/>
              <a:t> during intubation</a:t>
            </a:r>
          </a:p>
          <a:p>
            <a:pPr eaLnBrk="1" hangingPunct="1">
              <a:buFont typeface="Monotype Sorts"/>
              <a:buChar char="û"/>
            </a:pPr>
            <a:r>
              <a:rPr lang="en-US" sz="2600" dirty="0" smtClean="0"/>
              <a:t>Nobody calculating duration of intubation attempt</a:t>
            </a:r>
          </a:p>
          <a:p>
            <a:pPr eaLnBrk="1" hangingPunct="1">
              <a:buFont typeface="Monotype Sorts"/>
              <a:buChar char="û"/>
            </a:pPr>
            <a:r>
              <a:rPr lang="en-US" sz="2600" dirty="0" smtClean="0"/>
              <a:t>Nobody providing cricoid pressure</a:t>
            </a:r>
          </a:p>
          <a:p>
            <a:pPr eaLnBrk="1" hangingPunct="1">
              <a:buFont typeface="Monotype Sorts"/>
              <a:buChar char="û"/>
            </a:pPr>
            <a:r>
              <a:rPr lang="en-US" sz="2600" dirty="0" smtClean="0"/>
              <a:t>No one coordinating compressions and ventilation</a:t>
            </a:r>
          </a:p>
          <a:p>
            <a:pPr eaLnBrk="1" hangingPunct="1">
              <a:buFont typeface="Monotype Sorts"/>
              <a:buChar char="û"/>
            </a:pPr>
            <a:r>
              <a:rPr lang="en-US" sz="2600" dirty="0" smtClean="0"/>
              <a:t>No Obvious Leader!!</a:t>
            </a:r>
          </a:p>
        </p:txBody>
      </p:sp>
    </p:spTree>
    <p:extLst>
      <p:ext uri="{BB962C8B-B14F-4D97-AF65-F5344CB8AC3E}">
        <p14:creationId xmlns:p14="http://schemas.microsoft.com/office/powerpoint/2010/main" val="59031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additive="base">
                                        <p:cTn id="7" dur="500" fill="hold"/>
                                        <p:tgtEl>
                                          <p:spTgt spid="21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8">
                                            <p:txEl>
                                              <p:pRg st="1" end="1"/>
                                            </p:txEl>
                                          </p:spTgt>
                                        </p:tgtEl>
                                        <p:attrNameLst>
                                          <p:attrName>style.visibility</p:attrName>
                                        </p:attrNameLst>
                                      </p:cBhvr>
                                      <p:to>
                                        <p:strVal val="visible"/>
                                      </p:to>
                                    </p:set>
                                    <p:anim calcmode="lin" valueType="num">
                                      <p:cBhvr additive="base">
                                        <p:cTn id="13" dur="500" fill="hold"/>
                                        <p:tgtEl>
                                          <p:spTgt spid="215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8">
                                            <p:txEl>
                                              <p:pRg st="2" end="2"/>
                                            </p:txEl>
                                          </p:spTgt>
                                        </p:tgtEl>
                                        <p:attrNameLst>
                                          <p:attrName>style.visibility</p:attrName>
                                        </p:attrNameLst>
                                      </p:cBhvr>
                                      <p:to>
                                        <p:strVal val="visible"/>
                                      </p:to>
                                    </p:set>
                                    <p:anim calcmode="lin" valueType="num">
                                      <p:cBhvr additive="base">
                                        <p:cTn id="19" dur="500" fill="hold"/>
                                        <p:tgtEl>
                                          <p:spTgt spid="215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8">
                                            <p:txEl>
                                              <p:pRg st="3" end="3"/>
                                            </p:txEl>
                                          </p:spTgt>
                                        </p:tgtEl>
                                        <p:attrNameLst>
                                          <p:attrName>style.visibility</p:attrName>
                                        </p:attrNameLst>
                                      </p:cBhvr>
                                      <p:to>
                                        <p:strVal val="visible"/>
                                      </p:to>
                                    </p:set>
                                    <p:anim calcmode="lin" valueType="num">
                                      <p:cBhvr additive="base">
                                        <p:cTn id="25" dur="500" fill="hold"/>
                                        <p:tgtEl>
                                          <p:spTgt spid="2150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8">
                                            <p:txEl>
                                              <p:pRg st="4" end="4"/>
                                            </p:txEl>
                                          </p:spTgt>
                                        </p:tgtEl>
                                        <p:attrNameLst>
                                          <p:attrName>style.visibility</p:attrName>
                                        </p:attrNameLst>
                                      </p:cBhvr>
                                      <p:to>
                                        <p:strVal val="visible"/>
                                      </p:to>
                                    </p:set>
                                    <p:anim calcmode="lin" valueType="num">
                                      <p:cBhvr additive="base">
                                        <p:cTn id="31" dur="500" fill="hold"/>
                                        <p:tgtEl>
                                          <p:spTgt spid="215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8">
                                            <p:txEl>
                                              <p:pRg st="5" end="5"/>
                                            </p:txEl>
                                          </p:spTgt>
                                        </p:tgtEl>
                                        <p:attrNameLst>
                                          <p:attrName>style.visibility</p:attrName>
                                        </p:attrNameLst>
                                      </p:cBhvr>
                                      <p:to>
                                        <p:strVal val="visible"/>
                                      </p:to>
                                    </p:set>
                                    <p:anim calcmode="lin" valueType="num">
                                      <p:cBhvr additive="base">
                                        <p:cTn id="37" dur="500" fill="hold"/>
                                        <p:tgtEl>
                                          <p:spTgt spid="2150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508">
                                            <p:txEl>
                                              <p:pRg st="6" end="6"/>
                                            </p:txEl>
                                          </p:spTgt>
                                        </p:tgtEl>
                                        <p:attrNameLst>
                                          <p:attrName>style.visibility</p:attrName>
                                        </p:attrNameLst>
                                      </p:cBhvr>
                                      <p:to>
                                        <p:strVal val="visible"/>
                                      </p:to>
                                    </p:set>
                                    <p:anim calcmode="lin" valueType="num">
                                      <p:cBhvr additive="base">
                                        <p:cTn id="43" dur="500" fill="hold"/>
                                        <p:tgtEl>
                                          <p:spTgt spid="2150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50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75733" y="228600"/>
            <a:ext cx="8229600" cy="1143000"/>
          </a:xfrm>
        </p:spPr>
        <p:txBody>
          <a:bodyPr/>
          <a:lstStyle/>
          <a:p>
            <a:pPr eaLnBrk="1" hangingPunct="1"/>
            <a:r>
              <a:rPr lang="en-US" sz="3600" b="1" i="1" smtClean="0"/>
              <a:t>Preparation for Resuscitation –</a:t>
            </a:r>
            <a:br>
              <a:rPr lang="en-US" sz="3600" b="1" i="1" smtClean="0"/>
            </a:br>
            <a:r>
              <a:rPr lang="en-US" sz="3600" b="1" i="1" smtClean="0"/>
              <a:t>Led us to Develop a Checklist</a:t>
            </a:r>
            <a:endParaRPr lang="en-US" b="1" smtClean="0"/>
          </a:p>
        </p:txBody>
      </p:sp>
      <p:sp>
        <p:nvSpPr>
          <p:cNvPr id="27651" name="Rectangle 3"/>
          <p:cNvSpPr>
            <a:spLocks noGrp="1" noChangeArrowheads="1"/>
          </p:cNvSpPr>
          <p:nvPr>
            <p:ph type="body" idx="1"/>
          </p:nvPr>
        </p:nvSpPr>
        <p:spPr>
          <a:xfrm>
            <a:off x="592667" y="1436078"/>
            <a:ext cx="8229600" cy="4525963"/>
          </a:xfrm>
        </p:spPr>
        <p:txBody>
          <a:bodyPr/>
          <a:lstStyle/>
          <a:p>
            <a:pPr eaLnBrk="1" hangingPunct="1">
              <a:buFontTx/>
              <a:buNone/>
            </a:pPr>
            <a:endParaRPr lang="en-US" sz="2800" dirty="0" smtClean="0"/>
          </a:p>
          <a:p>
            <a:pPr eaLnBrk="1" hangingPunct="1">
              <a:buClr>
                <a:srgbClr val="FF3300"/>
              </a:buClr>
              <a:buSzPct val="125000"/>
              <a:buFont typeface="Monotype Sorts"/>
              <a:buChar char="ü"/>
            </a:pPr>
            <a:r>
              <a:rPr lang="en-US" sz="2800" dirty="0" smtClean="0"/>
              <a:t>Choose a leader</a:t>
            </a:r>
          </a:p>
          <a:p>
            <a:pPr eaLnBrk="1" hangingPunct="1">
              <a:buClr>
                <a:srgbClr val="FF3300"/>
              </a:buClr>
              <a:buSzPct val="125000"/>
              <a:buFont typeface="Monotype Sorts"/>
              <a:buChar char="ü"/>
            </a:pPr>
            <a:r>
              <a:rPr lang="en-US" sz="2800" dirty="0" smtClean="0"/>
              <a:t>Review relevant NRP guidelines ( </a:t>
            </a:r>
            <a:r>
              <a:rPr lang="en-US" sz="2800" dirty="0" err="1" smtClean="0"/>
              <a:t>ie</a:t>
            </a:r>
            <a:r>
              <a:rPr lang="en-US" sz="2800" dirty="0" smtClean="0"/>
              <a:t> Meconium)</a:t>
            </a:r>
          </a:p>
          <a:p>
            <a:pPr eaLnBrk="1" hangingPunct="1">
              <a:buClr>
                <a:srgbClr val="FF3300"/>
              </a:buClr>
              <a:buSzPct val="125000"/>
              <a:buFont typeface="Monotype Sorts"/>
              <a:buChar char="ü"/>
            </a:pPr>
            <a:r>
              <a:rPr lang="en-US" sz="2800" dirty="0" smtClean="0"/>
              <a:t>Review each members task(s)</a:t>
            </a:r>
          </a:p>
          <a:p>
            <a:pPr eaLnBrk="1" hangingPunct="1">
              <a:buClr>
                <a:srgbClr val="FF3300"/>
              </a:buClr>
              <a:buSzPct val="125000"/>
              <a:buFont typeface="Monotype Sorts"/>
              <a:buChar char="ü"/>
            </a:pPr>
            <a:r>
              <a:rPr lang="en-US" sz="2800" dirty="0" smtClean="0"/>
              <a:t>Prompt and Support individuals with positive feedback</a:t>
            </a:r>
          </a:p>
          <a:p>
            <a:pPr eaLnBrk="1" hangingPunct="1">
              <a:buClr>
                <a:srgbClr val="FF3300"/>
              </a:buClr>
              <a:buSzPct val="125000"/>
              <a:buFont typeface="Monotype Sorts"/>
              <a:buChar char="ü"/>
            </a:pPr>
            <a:r>
              <a:rPr lang="en-US" sz="2800" dirty="0" smtClean="0"/>
              <a:t>Provide objective input (duration of intubation, coordination of compressions and ventilation)</a:t>
            </a:r>
          </a:p>
          <a:p>
            <a:pPr eaLnBrk="1" hangingPunct="1">
              <a:buClr>
                <a:srgbClr val="FF3300"/>
              </a:buClr>
              <a:buSzPct val="125000"/>
              <a:buFont typeface="Monotype Sorts"/>
              <a:buChar char="ü"/>
            </a:pPr>
            <a:r>
              <a:rPr lang="en-US" sz="2800" dirty="0" smtClean="0"/>
              <a:t>Debrief following with constructive comments</a:t>
            </a:r>
          </a:p>
        </p:txBody>
      </p:sp>
    </p:spTree>
    <p:extLst>
      <p:ext uri="{BB962C8B-B14F-4D97-AF65-F5344CB8AC3E}">
        <p14:creationId xmlns:p14="http://schemas.microsoft.com/office/powerpoint/2010/main" val="1314450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Delayed Cord Clamping and Preterm Infants</a:t>
            </a:r>
            <a:br>
              <a:rPr lang="en-US" sz="3600" dirty="0" smtClean="0"/>
            </a:br>
            <a:r>
              <a:rPr lang="en-US" sz="3600" dirty="0" err="1" smtClean="0"/>
              <a:t>Rabe</a:t>
            </a:r>
            <a:r>
              <a:rPr lang="en-US" sz="3600" dirty="0" smtClean="0"/>
              <a:t> et al </a:t>
            </a:r>
            <a:r>
              <a:rPr lang="en-US" sz="3600" i="1" dirty="0" smtClean="0"/>
              <a:t>Cochrane Review </a:t>
            </a:r>
            <a:r>
              <a:rPr lang="en-US" sz="3600" dirty="0" smtClean="0"/>
              <a:t>2012</a:t>
            </a:r>
            <a:endParaRPr lang="en-US" sz="3600" dirty="0"/>
          </a:p>
        </p:txBody>
      </p:sp>
      <p:sp>
        <p:nvSpPr>
          <p:cNvPr id="3" name="Content Placeholder 2"/>
          <p:cNvSpPr>
            <a:spLocks noGrp="1"/>
          </p:cNvSpPr>
          <p:nvPr>
            <p:ph idx="1"/>
          </p:nvPr>
        </p:nvSpPr>
        <p:spPr>
          <a:xfrm>
            <a:off x="351367" y="2409825"/>
            <a:ext cx="8398933" cy="4114800"/>
          </a:xfrm>
        </p:spPr>
        <p:txBody>
          <a:bodyPr/>
          <a:lstStyle/>
          <a:p>
            <a:r>
              <a:rPr lang="en-US" dirty="0" smtClean="0"/>
              <a:t>Reviewed studies in preterm infants from 24 to 36 weeks</a:t>
            </a:r>
          </a:p>
          <a:p>
            <a:r>
              <a:rPr lang="en-US" dirty="0" smtClean="0"/>
              <a:t>Delay from 30-180 seconds</a:t>
            </a:r>
          </a:p>
          <a:p>
            <a:r>
              <a:rPr lang="en-US" dirty="0" smtClean="0"/>
              <a:t>Delayed/Milked group needed fewer transfusions for anemia, and had less IVH and NEC, but had higher peak </a:t>
            </a:r>
            <a:r>
              <a:rPr lang="en-US" dirty="0" err="1" smtClean="0"/>
              <a:t>bilirubin</a:t>
            </a:r>
            <a:r>
              <a:rPr lang="en-US" dirty="0" smtClean="0"/>
              <a:t> concentrations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14704" y="476373"/>
            <a:ext cx="8191500" cy="1143000"/>
          </a:xfrm>
        </p:spPr>
        <p:txBody>
          <a:bodyPr/>
          <a:lstStyle/>
          <a:p>
            <a:r>
              <a:rPr lang="en-US" sz="3600" b="1" dirty="0" smtClean="0"/>
              <a:t>Pre-Resuscitation Checklist</a:t>
            </a:r>
          </a:p>
        </p:txBody>
      </p:sp>
      <p:sp>
        <p:nvSpPr>
          <p:cNvPr id="33795" name="Content Placeholder 2"/>
          <p:cNvSpPr>
            <a:spLocks noGrp="1"/>
          </p:cNvSpPr>
          <p:nvPr>
            <p:ph idx="1"/>
          </p:nvPr>
        </p:nvSpPr>
        <p:spPr>
          <a:xfrm>
            <a:off x="338667" y="1981200"/>
            <a:ext cx="8636000" cy="4114800"/>
          </a:xfrm>
        </p:spPr>
        <p:txBody>
          <a:bodyPr/>
          <a:lstStyle/>
          <a:p>
            <a:r>
              <a:rPr lang="en-US" smtClean="0"/>
              <a:t>Review each team members role</a:t>
            </a:r>
          </a:p>
          <a:p>
            <a:r>
              <a:rPr lang="en-US" smtClean="0"/>
              <a:t>Discuss any special circumstances – CDH, Anomalies,  ELBW etc</a:t>
            </a:r>
          </a:p>
          <a:p>
            <a:r>
              <a:rPr lang="en-US" smtClean="0"/>
              <a:t>Check equipment – and special needs – transilluminator,  video laryngoscope, etc</a:t>
            </a:r>
          </a:p>
          <a:p>
            <a:r>
              <a:rPr lang="en-US" smtClean="0"/>
              <a:t>Encourage direct dialogue, and acknowledgement!!</a:t>
            </a:r>
          </a:p>
          <a:p>
            <a:r>
              <a:rPr lang="en-US" smtClean="0"/>
              <a:t>Prepare and Include family if present and have staff</a:t>
            </a:r>
          </a:p>
          <a:p>
            <a:pPr>
              <a:buFont typeface="Monotype Sorts"/>
              <a:buNone/>
            </a:pPr>
            <a:endParaRPr lang="en-US" smtClean="0"/>
          </a:p>
          <a:p>
            <a:endParaRPr lang="en-US" smtClean="0"/>
          </a:p>
        </p:txBody>
      </p:sp>
      <p:pic>
        <p:nvPicPr>
          <p:cNvPr id="33796" name="Picture 2"/>
          <p:cNvPicPr>
            <a:picLocks noChangeAspect="1" noChangeArrowheads="1"/>
          </p:cNvPicPr>
          <p:nvPr/>
        </p:nvPicPr>
        <p:blipFill>
          <a:blip r:embed="rId2" cstate="print"/>
          <a:srcRect/>
          <a:stretch>
            <a:fillRect/>
          </a:stretch>
        </p:blipFill>
        <p:spPr bwMode="auto">
          <a:xfrm>
            <a:off x="6994336" y="199292"/>
            <a:ext cx="2020711" cy="2212975"/>
          </a:xfrm>
          <a:prstGeom prst="rect">
            <a:avLst/>
          </a:prstGeom>
          <a:noFill/>
          <a:ln w="12700">
            <a:noFill/>
            <a:miter lim="800000"/>
            <a:headEnd/>
            <a:tailEnd/>
          </a:ln>
        </p:spPr>
      </p:pic>
    </p:spTree>
    <p:extLst>
      <p:ext uri="{BB962C8B-B14F-4D97-AF65-F5344CB8AC3E}">
        <p14:creationId xmlns:p14="http://schemas.microsoft.com/office/powerpoint/2010/main" val="147599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Lifewings DR Resus Full Checklist 3 09"/>
          <p:cNvPicPr>
            <a:picLocks noChangeAspect="1" noChangeArrowheads="1"/>
          </p:cNvPicPr>
          <p:nvPr/>
        </p:nvPicPr>
        <p:blipFill>
          <a:blip r:embed="rId2" cstate="print"/>
          <a:srcRect/>
          <a:stretch>
            <a:fillRect/>
          </a:stretch>
        </p:blipFill>
        <p:spPr bwMode="auto">
          <a:xfrm>
            <a:off x="2216856" y="0"/>
            <a:ext cx="4710289" cy="6858000"/>
          </a:xfrm>
          <a:prstGeom prst="rect">
            <a:avLst/>
          </a:prstGeom>
          <a:noFill/>
          <a:ln w="9525">
            <a:noFill/>
            <a:miter lim="800000"/>
            <a:headEnd/>
            <a:tailEnd/>
          </a:ln>
        </p:spPr>
      </p:pic>
    </p:spTree>
    <p:extLst>
      <p:ext uri="{BB962C8B-B14F-4D97-AF65-F5344CB8AC3E}">
        <p14:creationId xmlns:p14="http://schemas.microsoft.com/office/powerpoint/2010/main" val="29021998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600" b="1" smtClean="0"/>
              <a:t>Communication</a:t>
            </a:r>
          </a:p>
        </p:txBody>
      </p:sp>
      <p:sp>
        <p:nvSpPr>
          <p:cNvPr id="36867" name="Content Placeholder 2"/>
          <p:cNvSpPr>
            <a:spLocks noGrp="1"/>
          </p:cNvSpPr>
          <p:nvPr>
            <p:ph idx="1"/>
          </p:nvPr>
        </p:nvSpPr>
        <p:spPr/>
        <p:txBody>
          <a:bodyPr/>
          <a:lstStyle/>
          <a:p>
            <a:r>
              <a:rPr lang="en-US" dirty="0" smtClean="0"/>
              <a:t>A pre-brief should include a specific statement, to be read </a:t>
            </a:r>
            <a:r>
              <a:rPr lang="en-US" i="1" dirty="0" smtClean="0"/>
              <a:t>every time</a:t>
            </a:r>
            <a:r>
              <a:rPr lang="en-US" dirty="0" smtClean="0"/>
              <a:t>, which encourages everyone that if they see something they are not comfortable with, they communicate it to the leader</a:t>
            </a:r>
          </a:p>
        </p:txBody>
      </p:sp>
      <p:pic>
        <p:nvPicPr>
          <p:cNvPr id="36868" name="Picture 2"/>
          <p:cNvPicPr>
            <a:picLocks noChangeAspect="1" noChangeArrowheads="1"/>
          </p:cNvPicPr>
          <p:nvPr/>
        </p:nvPicPr>
        <p:blipFill>
          <a:blip r:embed="rId2" cstate="print"/>
          <a:srcRect/>
          <a:stretch>
            <a:fillRect/>
          </a:stretch>
        </p:blipFill>
        <p:spPr bwMode="auto">
          <a:xfrm>
            <a:off x="6494585" y="4007136"/>
            <a:ext cx="2074985" cy="2598452"/>
          </a:xfrm>
          <a:prstGeom prst="rect">
            <a:avLst/>
          </a:prstGeom>
          <a:noFill/>
          <a:ln w="9525">
            <a:noFill/>
            <a:miter lim="800000"/>
            <a:headEnd/>
            <a:tailEnd/>
          </a:ln>
        </p:spPr>
      </p:pic>
    </p:spTree>
    <p:extLst>
      <p:ext uri="{BB962C8B-B14F-4D97-AF65-F5344CB8AC3E}">
        <p14:creationId xmlns:p14="http://schemas.microsoft.com/office/powerpoint/2010/main" val="5420959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600" b="1" smtClean="0"/>
              <a:t>Post Briefing</a:t>
            </a:r>
          </a:p>
        </p:txBody>
      </p:sp>
      <p:sp>
        <p:nvSpPr>
          <p:cNvPr id="37891" name="Content Placeholder 2"/>
          <p:cNvSpPr>
            <a:spLocks noGrp="1"/>
          </p:cNvSpPr>
          <p:nvPr>
            <p:ph idx="1"/>
          </p:nvPr>
        </p:nvSpPr>
        <p:spPr>
          <a:xfrm>
            <a:off x="606995" y="1694472"/>
            <a:ext cx="8398933" cy="4495800"/>
          </a:xfrm>
        </p:spPr>
        <p:txBody>
          <a:bodyPr/>
          <a:lstStyle/>
          <a:p>
            <a:pPr>
              <a:buFont typeface="Monotype Sorts"/>
              <a:buNone/>
            </a:pPr>
            <a:r>
              <a:rPr lang="en-US" sz="3600" dirty="0" smtClean="0"/>
              <a:t>Quick huddle in NICU or DR</a:t>
            </a:r>
          </a:p>
          <a:p>
            <a:pPr>
              <a:buFont typeface="Monotype Sorts"/>
              <a:buNone/>
            </a:pPr>
            <a:endParaRPr lang="en-US" sz="1600" dirty="0" smtClean="0"/>
          </a:p>
          <a:p>
            <a:r>
              <a:rPr lang="en-US" sz="3600" dirty="0" smtClean="0"/>
              <a:t>What did we do well?</a:t>
            </a:r>
          </a:p>
          <a:p>
            <a:r>
              <a:rPr lang="en-US" sz="3600" dirty="0" smtClean="0"/>
              <a:t>What did we</a:t>
            </a:r>
            <a:br>
              <a:rPr lang="en-US" sz="3600" dirty="0" smtClean="0"/>
            </a:br>
            <a:r>
              <a:rPr lang="en-US" sz="3600" dirty="0" smtClean="0"/>
              <a:t>do poorly?</a:t>
            </a:r>
          </a:p>
          <a:p>
            <a:r>
              <a:rPr lang="en-US" sz="3600" dirty="0" smtClean="0"/>
              <a:t>What can we</a:t>
            </a:r>
            <a:br>
              <a:rPr lang="en-US" sz="3600" dirty="0" smtClean="0"/>
            </a:br>
            <a:r>
              <a:rPr lang="en-US" sz="3600" dirty="0" smtClean="0"/>
              <a:t>do better?</a:t>
            </a:r>
          </a:p>
        </p:txBody>
      </p:sp>
      <p:pic>
        <p:nvPicPr>
          <p:cNvPr id="37892" name="Picture 4"/>
          <p:cNvPicPr>
            <a:picLocks noChangeAspect="1" noChangeArrowheads="1"/>
          </p:cNvPicPr>
          <p:nvPr/>
        </p:nvPicPr>
        <p:blipFill>
          <a:blip r:embed="rId2" cstate="print"/>
          <a:srcRect/>
          <a:stretch>
            <a:fillRect/>
          </a:stretch>
        </p:blipFill>
        <p:spPr bwMode="auto">
          <a:xfrm>
            <a:off x="4303509" y="3528646"/>
            <a:ext cx="4093037" cy="2888030"/>
          </a:xfrm>
          <a:prstGeom prst="rect">
            <a:avLst/>
          </a:prstGeom>
          <a:noFill/>
          <a:ln w="12700">
            <a:noFill/>
            <a:miter lim="800000"/>
            <a:headEnd/>
            <a:tailEnd/>
          </a:ln>
        </p:spPr>
      </p:pic>
    </p:spTree>
    <p:extLst>
      <p:ext uri="{BB962C8B-B14F-4D97-AF65-F5344CB8AC3E}">
        <p14:creationId xmlns:p14="http://schemas.microsoft.com/office/powerpoint/2010/main" val="21688470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504094" y="492055"/>
            <a:ext cx="3488267" cy="4625068"/>
          </a:xfrm>
          <a:prstGeom prst="rect">
            <a:avLst/>
          </a:prstGeom>
          <a:noFill/>
          <a:ln w="12700">
            <a:noFill/>
            <a:miter lim="800000"/>
            <a:headEnd/>
            <a:tailEnd/>
          </a:ln>
        </p:spPr>
      </p:pic>
      <p:pic>
        <p:nvPicPr>
          <p:cNvPr id="1410051" name="Picture 3"/>
          <p:cNvPicPr>
            <a:picLocks noChangeAspect="1" noChangeArrowheads="1"/>
          </p:cNvPicPr>
          <p:nvPr/>
        </p:nvPicPr>
        <p:blipFill>
          <a:blip r:embed="rId3" cstate="print"/>
          <a:srcRect/>
          <a:stretch>
            <a:fillRect/>
          </a:stretch>
        </p:blipFill>
        <p:spPr bwMode="auto">
          <a:xfrm>
            <a:off x="2072021" y="2476125"/>
            <a:ext cx="949929" cy="1370877"/>
          </a:xfrm>
          <a:prstGeom prst="rect">
            <a:avLst/>
          </a:prstGeom>
          <a:noFill/>
          <a:ln w="12700">
            <a:noFill/>
            <a:miter lim="800000"/>
            <a:headEnd/>
            <a:tailEnd/>
          </a:ln>
        </p:spPr>
      </p:pic>
      <p:sp>
        <p:nvSpPr>
          <p:cNvPr id="1410052" name="Text Box 4"/>
          <p:cNvSpPr txBox="1">
            <a:spLocks noChangeArrowheads="1"/>
          </p:cNvSpPr>
          <p:nvPr/>
        </p:nvSpPr>
        <p:spPr bwMode="auto">
          <a:xfrm>
            <a:off x="4572000" y="2514601"/>
            <a:ext cx="4134465" cy="1446550"/>
          </a:xfrm>
          <a:prstGeom prst="rect">
            <a:avLst/>
          </a:prstGeom>
          <a:noFill/>
          <a:ln w="12700">
            <a:noFill/>
            <a:miter lim="800000"/>
            <a:headEnd/>
            <a:tailEnd/>
          </a:ln>
          <a:effectLst/>
        </p:spPr>
        <p:txBody>
          <a:bodyPr wrap="none">
            <a:spAutoFit/>
          </a:bodyPr>
          <a:lstStyle/>
          <a:p>
            <a:pPr>
              <a:defRPr/>
            </a:pPr>
            <a:r>
              <a:rPr lang="en-US" sz="4400" b="1" i="1" dirty="0" smtClean="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Thank you for</a:t>
            </a:r>
            <a:br>
              <a:rPr lang="en-US" sz="4400" b="1" i="1" dirty="0" smtClean="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4400" b="1" i="1" dirty="0" smtClean="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your attention!</a:t>
            </a:r>
            <a:endParaRPr lang="en-US" sz="40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9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10051"/>
                                        </p:tgtEl>
                                        <p:attrNameLst>
                                          <p:attrName>style.visibility</p:attrName>
                                        </p:attrNameLst>
                                      </p:cBhvr>
                                      <p:to>
                                        <p:strVal val="visible"/>
                                      </p:to>
                                    </p:set>
                                    <p:animEffect transition="in" filter="blinds(horizontal)">
                                      <p:cBhvr>
                                        <p:cTn id="7" dur="500"/>
                                        <p:tgtEl>
                                          <p:spTgt spid="1410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10052">
                                            <p:txEl>
                                              <p:pRg st="0" end="0"/>
                                            </p:txEl>
                                          </p:spTgt>
                                        </p:tgtEl>
                                        <p:attrNameLst>
                                          <p:attrName>style.visibility</p:attrName>
                                        </p:attrNameLst>
                                      </p:cBhvr>
                                      <p:to>
                                        <p:strVal val="visible"/>
                                      </p:to>
                                    </p:set>
                                    <p:animEffect transition="in" filter="blinds(horizontal)">
                                      <p:cBhvr>
                                        <p:cTn id="12" dur="500"/>
                                        <p:tgtEl>
                                          <p:spTgt spid="14100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141005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661894" y="2084294"/>
            <a:ext cx="7772400" cy="4114800"/>
          </a:xfrm>
        </p:spPr>
        <p:txBody>
          <a:bodyPr/>
          <a:lstStyle/>
          <a:p>
            <a:pPr>
              <a:defRPr/>
            </a:pPr>
            <a:r>
              <a:rPr lang="en-US" dirty="0" smtClean="0">
                <a:ea typeface="ＭＳ Ｐゴシック" charset="-128"/>
              </a:rPr>
              <a:t>Evidence supports delayed umbilical cord clamping in preterm infants. </a:t>
            </a:r>
          </a:p>
          <a:p>
            <a:pPr>
              <a:defRPr/>
            </a:pPr>
            <a:r>
              <a:rPr lang="en-US" dirty="0" smtClean="0"/>
              <a:t>European Consensus guidelines recommend a 30-45 second delay before clamping  ( Sweet, 2010)</a:t>
            </a:r>
            <a:endParaRPr lang="en-US" dirty="0" smtClean="0">
              <a:ea typeface="ＭＳ Ｐゴシック" charset="-128"/>
            </a:endParaRPr>
          </a:p>
          <a:p>
            <a:pPr>
              <a:defRPr/>
            </a:pPr>
            <a:r>
              <a:rPr lang="en-US" dirty="0" smtClean="0">
                <a:ea typeface="ＭＳ Ｐゴシック" charset="-128"/>
              </a:rPr>
              <a:t>The single most important benefit for preterm infants is the possibility for nearly 50% reduction in </a:t>
            </a:r>
            <a:r>
              <a:rPr lang="en-US" dirty="0" err="1" smtClean="0">
                <a:ea typeface="ＭＳ Ｐゴシック" charset="-128"/>
              </a:rPr>
              <a:t>intraventricular</a:t>
            </a:r>
            <a:r>
              <a:rPr lang="en-US" dirty="0" smtClean="0">
                <a:ea typeface="ＭＳ Ｐゴシック" charset="-128"/>
              </a:rPr>
              <a:t> hemorrhage. </a:t>
            </a:r>
          </a:p>
          <a:p>
            <a:pPr marL="0" indent="0" algn="r">
              <a:buFontTx/>
              <a:buNone/>
              <a:defRPr/>
            </a:pPr>
            <a:r>
              <a:rPr lang="en-US" dirty="0" smtClean="0">
                <a:ea typeface="ＭＳ Ｐゴシック" charset="-128"/>
              </a:rPr>
              <a:t>	</a:t>
            </a:r>
            <a:r>
              <a:rPr lang="en-US" sz="2800" i="1" dirty="0" err="1" smtClean="0">
                <a:ea typeface="ＭＳ Ｐゴシック" charset="-128"/>
              </a:rPr>
              <a:t>Raju</a:t>
            </a:r>
            <a:r>
              <a:rPr lang="en-US" sz="2800" i="1" dirty="0" smtClean="0">
                <a:ea typeface="ＭＳ Ｐゴシック" charset="-128"/>
              </a:rPr>
              <a:t> T, Number </a:t>
            </a:r>
            <a:r>
              <a:rPr lang="en-US" sz="2800" i="1" dirty="0">
                <a:ea typeface="ＭＳ Ｐゴシック" charset="-128"/>
              </a:rPr>
              <a:t>543, December 2012</a:t>
            </a:r>
          </a:p>
        </p:txBody>
      </p:sp>
      <p:pic>
        <p:nvPicPr>
          <p:cNvPr id="4100" name="Picture 3"/>
          <p:cNvPicPr>
            <a:picLocks noChangeAspect="1"/>
          </p:cNvPicPr>
          <p:nvPr/>
        </p:nvPicPr>
        <p:blipFill>
          <a:blip r:embed="rId2" cstate="print"/>
          <a:srcRect/>
          <a:stretch>
            <a:fillRect/>
          </a:stretch>
        </p:blipFill>
        <p:spPr bwMode="auto">
          <a:xfrm>
            <a:off x="0" y="0"/>
            <a:ext cx="90043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Time of Cord Clamping – Delaying is much less invasive!!</a:t>
            </a:r>
            <a:endParaRPr lang="en-US" dirty="0"/>
          </a:p>
        </p:txBody>
      </p:sp>
      <p:sp>
        <p:nvSpPr>
          <p:cNvPr id="3" name="Content Placeholder 2"/>
          <p:cNvSpPr>
            <a:spLocks noGrp="1"/>
          </p:cNvSpPr>
          <p:nvPr>
            <p:ph idx="1"/>
          </p:nvPr>
        </p:nvSpPr>
        <p:spPr>
          <a:xfrm>
            <a:off x="372533" y="1642203"/>
            <a:ext cx="8398933" cy="4495800"/>
          </a:xfrm>
        </p:spPr>
        <p:txBody>
          <a:bodyPr/>
          <a:lstStyle/>
          <a:p>
            <a:r>
              <a:rPr lang="en-US" dirty="0" smtClean="0"/>
              <a:t>AAP has endorsed the use of a delay before clamping for preterm infants whenever feasible, and for infants </a:t>
            </a:r>
            <a:r>
              <a:rPr lang="en-US" i="1" dirty="0" smtClean="0">
                <a:solidFill>
                  <a:schemeClr val="tx2"/>
                </a:solidFill>
              </a:rPr>
              <a:t>who do not need resuscitation </a:t>
            </a:r>
            <a:r>
              <a:rPr lang="en-US" dirty="0" smtClean="0"/>
              <a:t>(</a:t>
            </a:r>
            <a:r>
              <a:rPr lang="en-US" dirty="0" smtClean="0">
                <a:hlinkClick r:id="rId2"/>
              </a:rPr>
              <a:t>http://aapnewsde.aap.org/aapnews-open/201304_o/?pg=17#pg17</a:t>
            </a:r>
            <a:r>
              <a:rPr lang="en-US" dirty="0" smtClean="0"/>
              <a:t>)</a:t>
            </a:r>
          </a:p>
          <a:p>
            <a:r>
              <a:rPr lang="en-US" dirty="0" smtClean="0"/>
              <a:t>However, how do we know at birth if the infant needs resuscitation- I think most of these infants would benefit from the transfusion which is after all fetal blood of up to 30-40ml/kg</a:t>
            </a:r>
          </a:p>
          <a:p>
            <a:r>
              <a:rPr lang="en-US" dirty="0" smtClean="0"/>
              <a:t>Immediate cord clamping never proven to be beneficial by any controlled trials!!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Delayed Cord Clamping and Premature Delivery – Ongoing trials</a:t>
            </a:r>
            <a:endParaRPr lang="en-US" dirty="0"/>
          </a:p>
        </p:txBody>
      </p:sp>
      <p:sp>
        <p:nvSpPr>
          <p:cNvPr id="3" name="Content Placeholder 2"/>
          <p:cNvSpPr>
            <a:spLocks noGrp="1"/>
          </p:cNvSpPr>
          <p:nvPr>
            <p:ph idx="1"/>
          </p:nvPr>
        </p:nvSpPr>
        <p:spPr>
          <a:xfrm>
            <a:off x="266276" y="1755140"/>
            <a:ext cx="8611447" cy="4495800"/>
          </a:xfrm>
        </p:spPr>
        <p:txBody>
          <a:bodyPr/>
          <a:lstStyle/>
          <a:p>
            <a:r>
              <a:rPr lang="en-US" dirty="0" smtClean="0"/>
              <a:t>Australian Placental Transfusion Study – will enroll 1600 infants &lt; 30 weeks - Immediate Clamping vs 60 seconds</a:t>
            </a:r>
          </a:p>
          <a:p>
            <a:r>
              <a:rPr lang="en-US" dirty="0" smtClean="0"/>
              <a:t>Composite  outcome = death and/or major morbidity at 36 weeks  defined by one or more of the following: Brain injury on ultrasound, Chronic lung disease, Severe retinopathy, </a:t>
            </a:r>
            <a:r>
              <a:rPr lang="en-US" dirty="0" err="1" smtClean="0"/>
              <a:t>Necrotising</a:t>
            </a:r>
            <a:r>
              <a:rPr lang="en-US" dirty="0" smtClean="0"/>
              <a:t> </a:t>
            </a:r>
            <a:r>
              <a:rPr lang="en-US" dirty="0" err="1" smtClean="0"/>
              <a:t>enterocolitis</a:t>
            </a:r>
            <a:r>
              <a:rPr lang="en-US" dirty="0" smtClean="0"/>
              <a:t>, Late onset sepsis</a:t>
            </a:r>
          </a:p>
          <a:p>
            <a:r>
              <a:rPr lang="en-US" dirty="0" smtClean="0"/>
              <a:t>Currently 50% complete.</a:t>
            </a:r>
          </a:p>
          <a:p>
            <a:r>
              <a:rPr lang="en-US" dirty="0" smtClean="0"/>
              <a:t>Will evaluate 2 year Neurodevelopmental Outcome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Current Use of Placental Transfusion in USA - </a:t>
            </a:r>
            <a:r>
              <a:rPr lang="en-US" sz="2000" dirty="0" err="1" smtClean="0"/>
              <a:t>Jelin</a:t>
            </a:r>
            <a:r>
              <a:rPr lang="en-US" sz="2000" dirty="0" smtClean="0"/>
              <a:t> AC et al. Obstetricians' attitudes and beliefs regarding umbilical cord clamping. </a:t>
            </a:r>
            <a:r>
              <a:rPr lang="en-US" sz="2000" i="1" dirty="0" smtClean="0"/>
              <a:t>J Fetal-Maternal-&amp;Neonatal Med </a:t>
            </a:r>
            <a:r>
              <a:rPr lang="en-US" sz="2000" dirty="0" smtClean="0"/>
              <a:t>2013</a:t>
            </a:r>
            <a:endParaRPr lang="en-US" sz="2000" dirty="0"/>
          </a:p>
        </p:txBody>
      </p:sp>
      <p:sp>
        <p:nvSpPr>
          <p:cNvPr id="9" name="Content Placeholder 8"/>
          <p:cNvSpPr>
            <a:spLocks noGrp="1"/>
          </p:cNvSpPr>
          <p:nvPr>
            <p:ph idx="1"/>
          </p:nvPr>
        </p:nvSpPr>
        <p:spPr/>
        <p:txBody>
          <a:bodyPr/>
          <a:lstStyle/>
          <a:p>
            <a:r>
              <a:rPr lang="en-US" dirty="0" smtClean="0"/>
              <a:t>Only 12% of responders had an umbilical cord clamping policy.</a:t>
            </a:r>
          </a:p>
          <a:p>
            <a:r>
              <a:rPr lang="en-US" dirty="0" smtClean="0"/>
              <a:t>The most frequent response for lack of a policy for optimal timing of umbilical cord clamping, was “don’t know.” </a:t>
            </a:r>
          </a:p>
          <a:p>
            <a:r>
              <a:rPr lang="en-US" dirty="0" smtClean="0"/>
              <a:t>Only cited reason for a delay was the potential for neonatal red blood cell transfusion </a:t>
            </a:r>
          </a:p>
          <a:p>
            <a:r>
              <a:rPr lang="en-US" i="1" dirty="0" smtClean="0">
                <a:solidFill>
                  <a:schemeClr val="tx2"/>
                </a:solidFill>
              </a:rPr>
              <a:t>The reason to clamp the cord immediately was the risk of delaying neonatal resuscitation!! </a:t>
            </a:r>
            <a:endParaRPr lang="en-US" i="1" dirty="0">
              <a:solidFill>
                <a:schemeClr val="tx2"/>
              </a:solidFill>
            </a:endParaRPr>
          </a:p>
        </p:txBody>
      </p:sp>
      <p:sp>
        <p:nvSpPr>
          <p:cNvPr id="3" name="Oval 2"/>
          <p:cNvSpPr/>
          <p:nvPr/>
        </p:nvSpPr>
        <p:spPr bwMode="auto">
          <a:xfrm>
            <a:off x="1532466" y="1818216"/>
            <a:ext cx="880533" cy="569383"/>
          </a:xfrm>
          <a:prstGeom prst="ellipse">
            <a:avLst/>
          </a:prstGeom>
          <a:noFill/>
          <a:ln w="38100"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74200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diatrix Low dose INO Oct 99">
  <a:themeElements>
    <a:clrScheme name="">
      <a:dk1>
        <a:srgbClr val="000000"/>
      </a:dk1>
      <a:lt1>
        <a:srgbClr val="FFFFFF"/>
      </a:lt1>
      <a:dk2>
        <a:srgbClr val="063DE8"/>
      </a:dk2>
      <a:lt2>
        <a:srgbClr val="FAFD00"/>
      </a:lt2>
      <a:accent1>
        <a:srgbClr val="618FFD"/>
      </a:accent1>
      <a:accent2>
        <a:srgbClr val="00AE00"/>
      </a:accent2>
      <a:accent3>
        <a:srgbClr val="AAAFF2"/>
      </a:accent3>
      <a:accent4>
        <a:srgbClr val="DADADA"/>
      </a:accent4>
      <a:accent5>
        <a:srgbClr val="B7C6FE"/>
      </a:accent5>
      <a:accent6>
        <a:srgbClr val="009D00"/>
      </a:accent6>
      <a:hlink>
        <a:srgbClr val="FC0128"/>
      </a:hlink>
      <a:folHlink>
        <a:srgbClr val="CECECE"/>
      </a:folHlink>
    </a:clrScheme>
    <a:fontScheme name="Pediatrix Low dose INO Oct 99">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2"/>
        </a:solidFill>
        <a:ln w="1270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ediatrix Low dose INO Oct 9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diatrix Low dose INO Oct 9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diatrix Low dose INO Oct 9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diatrix Low dose INO Oct 9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diatrix Low dose INO Oct 9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diatrix Low dose INO Oct 9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diatrix Low dose INO Oct 9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C:\My Presentations\Pediatrix Low dose INO Oct 99.ppt</Template>
  <TotalTime>97480</TotalTime>
  <Words>2176</Words>
  <Application>Microsoft Office PowerPoint</Application>
  <PresentationFormat>On-screen Show (4:3)</PresentationFormat>
  <Paragraphs>231</Paragraphs>
  <Slides>54</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Pediatrix Low dose INO Oct 99</vt:lpstr>
      <vt:lpstr>Document</vt:lpstr>
      <vt:lpstr>Slide</vt:lpstr>
      <vt:lpstr>Neonatal Resuscitation – Minimally Invasive Approach </vt:lpstr>
      <vt:lpstr>Conflicts of Interest  - N Finer</vt:lpstr>
      <vt:lpstr>Delivery Room Resuscitation</vt:lpstr>
      <vt:lpstr>When does Resuscitation Begin? Delayed Cord Clamping</vt:lpstr>
      <vt:lpstr>Delayed Cord Clamping and Preterm Infants Rabe et al Cochrane Review 2012</vt:lpstr>
      <vt:lpstr>PowerPoint Presentation</vt:lpstr>
      <vt:lpstr>Time of Cord Clamping – Delaying is much less invasive!!</vt:lpstr>
      <vt:lpstr>Delayed Cord Clamping and Premature Delivery – Ongoing trials</vt:lpstr>
      <vt:lpstr>Current Use of Placental Transfusion in USA - Jelin AC et al. Obstetricians' attitudes and beliefs regarding umbilical cord clamping. J Fetal-Maternal-&amp;Neonatal Med 2013</vt:lpstr>
      <vt:lpstr>Immediate vs Delayed Clamping and Ventilation: Bhatt et al J Physiol 2013;591;2113 </vt:lpstr>
      <vt:lpstr>PowerPoint Presentation</vt:lpstr>
      <vt:lpstr>Immediate Clamping and fall of HR and RVO- Bhatt et al</vt:lpstr>
      <vt:lpstr>Delayed Clamping and Early Ventilation -Bhatt et al J Physiol 2013</vt:lpstr>
      <vt:lpstr>Delayed Clamping and Early Ventilation -Bhatt et al J Physiol 2013</vt:lpstr>
      <vt:lpstr>Subgroup analysis (Delayed Clamping and Cord Milking) : Severe Intraventricular Hemorrhage </vt:lpstr>
      <vt:lpstr>PREMOD: PREmature infants receiving Milking Or Delayed Clamping - Katheria et al</vt:lpstr>
      <vt:lpstr>Blood Pressure Premod. </vt:lpstr>
      <vt:lpstr>Best and First Least Invasive Practice</vt:lpstr>
      <vt:lpstr>PowerPoint Presentation</vt:lpstr>
      <vt:lpstr>PowerPoint Presentation</vt:lpstr>
      <vt:lpstr>PowerPoint Presentation</vt:lpstr>
      <vt:lpstr>Can a Pulse Oximeter Provide Useful Data within 1-2 minutes of Birth? Gandhi et al, PAS – EPAS2012:4525:344 </vt:lpstr>
      <vt:lpstr>Time when Reliable SpO2 Signal Obtained</vt:lpstr>
      <vt:lpstr>PowerPoint Presentation</vt:lpstr>
      <vt:lpstr>Pulse Oximetry – Limitations!!</vt:lpstr>
      <vt:lpstr>Heart Rate Monitoring: UCSD Practice </vt:lpstr>
      <vt:lpstr>PowerPoint Presentation</vt:lpstr>
      <vt:lpstr>Bag and Mask Resuscitation: A Moving Experience!!</vt:lpstr>
      <vt:lpstr>Does Achievement of Target PIP during  Bag and Mask Ventilation Equate to adequate Ventilation?? O’Donnell et al Arch Dis Child Fetal Neonatal Ed. 2005; 90(5):F392-6. </vt:lpstr>
      <vt:lpstr>Chest Rise as Indicator of Delivered Tidal Volume during Resuscitation-  Resuscitation 2011;82:175   Arch Dis Child Fetal Neonatal 2010;95:393   </vt:lpstr>
      <vt:lpstr>Schmoelzer et al Arch Dis Child Fetal Neonatal 2010;95:393 Chest Rise vs Measured Vt during Resuscitation in Preterm Infants</vt:lpstr>
      <vt:lpstr>Determination of Adequate Ventilation during Resuscitation</vt:lpstr>
      <vt:lpstr>Confirming Airway Patency during Bagging  Leone et al Pediatrics 2006:118;E202-4</vt:lpstr>
      <vt:lpstr>Failure of Adequate Bagging</vt:lpstr>
      <vt:lpstr>Confirming Airway Patency during Bagging  Leone et al Pediatrics 2006:118;E202-4</vt:lpstr>
      <vt:lpstr>PowerPoint Presentation</vt:lpstr>
      <vt:lpstr>PowerPoint Presentation</vt:lpstr>
      <vt:lpstr>Airway Obstruction during PPV  Finer et al, Pediatrics 2009;123:865</vt:lpstr>
      <vt:lpstr>Change in HR over Time, N=46. Blank et al, Resuscitation 2014 Sep 15</vt:lpstr>
      <vt:lpstr>Volume Monitoring in DR</vt:lpstr>
      <vt:lpstr>Respiratory Function Monitor during Resuscitation  Schmoelzer at el, J Pediatr 2012;160:377-81</vt:lpstr>
      <vt:lpstr>Airway Obstruction and Leak during PPV Schmoelzer et al, Arh Dis Child Fetal Neonatal Ed 2011 Jul;96(4):F254-7</vt:lpstr>
      <vt:lpstr>Airway Obstruction and Leak during PPV  Schmoelzer et al, Arch Dis Child Fetal Neonatal Ed 2011 Jul;96(4):F254-7</vt:lpstr>
      <vt:lpstr>Airway Obstruction and Leak during PPV  Schmoelzer et al, Arch Dis Child Fetal Neonatal Ed 2011 Jul;96(4):F254-7</vt:lpstr>
      <vt:lpstr>Current Controversies in Resuscitation Sustained Inflations</vt:lpstr>
      <vt:lpstr>Current Controversies in Resuscitation Sustained Inflations</vt:lpstr>
      <vt:lpstr>Neonatal Resuscitation: The Environment</vt:lpstr>
      <vt:lpstr>Leader and Team Problems during Videotaped Resuscitations at UCSD</vt:lpstr>
      <vt:lpstr>Preparation for Resuscitation – Led us to Develop a Checklist</vt:lpstr>
      <vt:lpstr>Pre-Resuscitation Checklist</vt:lpstr>
      <vt:lpstr>PowerPoint Presentation</vt:lpstr>
      <vt:lpstr>Communication</vt:lpstr>
      <vt:lpstr>Post Briefing</vt:lpstr>
      <vt:lpstr>PowerPoint Presentation</vt:lpstr>
    </vt:vector>
  </TitlesOfParts>
  <Company>UCSD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Gasps Cries and Videotape</dc:title>
  <dc:creator>Neil Finer</dc:creator>
  <cp:lastModifiedBy>Jeffrey Knapp</cp:lastModifiedBy>
  <cp:revision>596</cp:revision>
  <cp:lastPrinted>1999-11-30T17:17:52Z</cp:lastPrinted>
  <dcterms:created xsi:type="dcterms:W3CDTF">2010-12-14T14:58:54Z</dcterms:created>
  <dcterms:modified xsi:type="dcterms:W3CDTF">2015-01-21T15:24:01Z</dcterms:modified>
</cp:coreProperties>
</file>