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43" r:id="rId2"/>
    <p:sldId id="344" r:id="rId3"/>
    <p:sldId id="345" r:id="rId4"/>
    <p:sldId id="346" r:id="rId5"/>
    <p:sldId id="347" r:id="rId6"/>
    <p:sldId id="348" r:id="rId7"/>
    <p:sldId id="349" r:id="rId8"/>
    <p:sldId id="350" r:id="rId9"/>
    <p:sldId id="351" r:id="rId10"/>
    <p:sldId id="352" r:id="rId11"/>
    <p:sldId id="353" r:id="rId12"/>
    <p:sldId id="354"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95" r:id="rId26"/>
    <p:sldId id="368" r:id="rId27"/>
    <p:sldId id="370"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4"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orient="horz" pos="4224">
          <p15:clr>
            <a:srgbClr val="A4A3A4"/>
          </p15:clr>
        </p15:guide>
        <p15:guide id="3" pos="2880">
          <p15:clr>
            <a:srgbClr val="A4A3A4"/>
          </p15:clr>
        </p15:guide>
        <p15:guide id="4" pos="96">
          <p15:clr>
            <a:srgbClr val="A4A3A4"/>
          </p15:clr>
        </p15:guide>
        <p15:guide id="5" pos="5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339966"/>
    <a:srgbClr val="A60235"/>
    <a:srgbClr val="E002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954" autoAdjust="0"/>
    <p:restoredTop sz="94660"/>
  </p:normalViewPr>
  <p:slideViewPr>
    <p:cSldViewPr showGuides="1">
      <p:cViewPr varScale="1">
        <p:scale>
          <a:sx n="98" d="100"/>
          <a:sy n="98" d="100"/>
        </p:scale>
        <p:origin x="1387" y="77"/>
      </p:cViewPr>
      <p:guideLst>
        <p:guide orient="horz" pos="2160"/>
        <p:guide orient="horz" pos="4224"/>
        <p:guide pos="2880"/>
        <p:guide pos="96"/>
        <p:guide pos="52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dubordvl\Desktop\Revatio\SurvivalCurves%20updatedJune15.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274569845437204E-2"/>
          <c:y val="3.9027771613501502E-2"/>
          <c:w val="0.88527206668610903"/>
          <c:h val="0.84069076592698599"/>
        </c:manualLayout>
      </c:layout>
      <c:scatterChart>
        <c:scatterStyle val="lineMarker"/>
        <c:varyColors val="0"/>
        <c:ser>
          <c:idx val="1"/>
          <c:order val="0"/>
          <c:tx>
            <c:strRef>
              <c:f>Sheet1!$C$35</c:f>
              <c:strCache>
                <c:ptCount val="1"/>
                <c:pt idx="0">
                  <c:v>1999 Barst (epo indicated but untreated)</c:v>
                </c:pt>
              </c:strCache>
            </c:strRef>
          </c:tx>
          <c:spPr>
            <a:ln>
              <a:solidFill>
                <a:srgbClr val="00B0F0"/>
              </a:solidFill>
            </a:ln>
          </c:spPr>
          <c:marker>
            <c:symbol val="circle"/>
            <c:size val="7"/>
            <c:spPr>
              <a:solidFill>
                <a:srgbClr val="00B0F0"/>
              </a:solidFill>
              <a:ln>
                <a:solidFill>
                  <a:srgbClr val="00B0F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Sheet1!$I$35:$V$35</c:f>
              <c:numCache>
                <c:formatCode>General</c:formatCode>
                <c:ptCount val="14"/>
                <c:pt idx="0">
                  <c:v>1</c:v>
                </c:pt>
                <c:pt idx="3">
                  <c:v>0.5</c:v>
                </c:pt>
                <c:pt idx="4">
                  <c:v>0.43</c:v>
                </c:pt>
                <c:pt idx="6">
                  <c:v>0.380000000000003</c:v>
                </c:pt>
                <c:pt idx="8">
                  <c:v>0.380000000000003</c:v>
                </c:pt>
              </c:numCache>
            </c:numRef>
          </c:yVal>
          <c:smooth val="0"/>
        </c:ser>
        <c:ser>
          <c:idx val="2"/>
          <c:order val="1"/>
          <c:tx>
            <c:strRef>
              <c:f>Sheet1!$C$36</c:f>
              <c:strCache>
                <c:ptCount val="1"/>
                <c:pt idx="0">
                  <c:v>1991 D'Alonzo (NIH)</c:v>
                </c:pt>
              </c:strCache>
            </c:strRef>
          </c:tx>
          <c:spPr>
            <a:ln>
              <a:solidFill>
                <a:srgbClr val="00B0F0"/>
              </a:solidFill>
            </a:ln>
          </c:spPr>
          <c:marker>
            <c:symbol val="circle"/>
            <c:size val="7"/>
            <c:spPr>
              <a:solidFill>
                <a:srgbClr val="00B0F0"/>
              </a:solidFill>
              <a:ln>
                <a:solidFill>
                  <a:srgbClr val="00B0F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Sheet1!$I$36:$V$36</c:f>
              <c:numCache>
                <c:formatCode>General</c:formatCode>
                <c:ptCount val="14"/>
                <c:pt idx="0">
                  <c:v>1</c:v>
                </c:pt>
                <c:pt idx="2">
                  <c:v>0.5</c:v>
                </c:pt>
              </c:numCache>
            </c:numRef>
          </c:yVal>
          <c:smooth val="0"/>
        </c:ser>
        <c:ser>
          <c:idx val="0"/>
          <c:order val="2"/>
          <c:tx>
            <c:strRef>
              <c:f>Sheet1!$C$37</c:f>
              <c:strCache>
                <c:ptCount val="1"/>
                <c:pt idx="0">
                  <c:v>1995 Sandoval (Mexico)</c:v>
                </c:pt>
              </c:strCache>
            </c:strRef>
          </c:tx>
          <c:spPr>
            <a:ln>
              <a:solidFill>
                <a:srgbClr val="00B0F0"/>
              </a:solidFill>
            </a:ln>
          </c:spPr>
          <c:marker>
            <c:symbol val="circle"/>
            <c:size val="7"/>
            <c:spPr>
              <a:solidFill>
                <a:srgbClr val="00B0F0"/>
              </a:solidFill>
              <a:ln>
                <a:solidFill>
                  <a:srgbClr val="00B0F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Sheet1!$I$37:$V$37</c:f>
              <c:numCache>
                <c:formatCode>General</c:formatCode>
                <c:ptCount val="14"/>
                <c:pt idx="0">
                  <c:v>1</c:v>
                </c:pt>
                <c:pt idx="9">
                  <c:v>0.5</c:v>
                </c:pt>
              </c:numCache>
            </c:numRef>
          </c:yVal>
          <c:smooth val="0"/>
        </c:ser>
        <c:ser>
          <c:idx val="3"/>
          <c:order val="3"/>
          <c:tx>
            <c:strRef>
              <c:f>Sheet1!$C$38</c:f>
              <c:strCache>
                <c:ptCount val="1"/>
                <c:pt idx="0">
                  <c:v>1993 Houde (Toronto)</c:v>
                </c:pt>
              </c:strCache>
            </c:strRef>
          </c:tx>
          <c:spPr>
            <a:ln>
              <a:solidFill>
                <a:srgbClr val="00B0F0"/>
              </a:solidFill>
            </a:ln>
          </c:spPr>
          <c:marker>
            <c:symbol val="circle"/>
            <c:size val="7"/>
            <c:spPr>
              <a:solidFill>
                <a:srgbClr val="00B0F0"/>
              </a:solidFill>
              <a:ln>
                <a:solidFill>
                  <a:srgbClr val="00B0F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Sheet1!$I$38:$V$38</c:f>
              <c:numCache>
                <c:formatCode>General</c:formatCode>
                <c:ptCount val="14"/>
                <c:pt idx="0">
                  <c:v>1</c:v>
                </c:pt>
                <c:pt idx="3">
                  <c:v>0.37</c:v>
                </c:pt>
                <c:pt idx="5">
                  <c:v>0.12</c:v>
                </c:pt>
              </c:numCache>
            </c:numRef>
          </c:yVal>
          <c:smooth val="0"/>
        </c:ser>
        <c:ser>
          <c:idx val="5"/>
          <c:order val="4"/>
          <c:tx>
            <c:strRef>
              <c:f>Sheet1!$C$41</c:f>
              <c:strCache>
                <c:ptCount val="1"/>
                <c:pt idx="0">
                  <c:v>1999 Barst (epo)</c:v>
                </c:pt>
              </c:strCache>
            </c:strRef>
          </c:tx>
          <c:spPr>
            <a:ln>
              <a:solidFill>
                <a:srgbClr val="92D050"/>
              </a:solidFill>
            </a:ln>
          </c:spPr>
          <c:marker>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Sheet1!$I$41:$V$41</c:f>
              <c:numCache>
                <c:formatCode>General</c:formatCode>
                <c:ptCount val="14"/>
                <c:pt idx="0">
                  <c:v>1</c:v>
                </c:pt>
                <c:pt idx="3">
                  <c:v>1</c:v>
                </c:pt>
                <c:pt idx="4">
                  <c:v>0.94000000000000405</c:v>
                </c:pt>
                <c:pt idx="6">
                  <c:v>0.94000000000000405</c:v>
                </c:pt>
                <c:pt idx="8">
                  <c:v>0.94000000000000405</c:v>
                </c:pt>
              </c:numCache>
            </c:numRef>
          </c:yVal>
          <c:smooth val="0"/>
        </c:ser>
        <c:ser>
          <c:idx val="6"/>
          <c:order val="5"/>
          <c:tx>
            <c:strRef>
              <c:f>Sheet1!$C$45</c:f>
              <c:strCache>
                <c:ptCount val="1"/>
                <c:pt idx="0">
                  <c:v>2009 Haworth; IPAH (UK Pediatric PH Center)</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Sheet1!$I$45:$V$45</c:f>
              <c:numCache>
                <c:formatCode>General</c:formatCode>
                <c:ptCount val="14"/>
                <c:pt idx="0">
                  <c:v>1</c:v>
                </c:pt>
                <c:pt idx="3">
                  <c:v>0.85600000000000498</c:v>
                </c:pt>
                <c:pt idx="6">
                  <c:v>0.79900000000000004</c:v>
                </c:pt>
                <c:pt idx="10">
                  <c:v>0.71900000000000497</c:v>
                </c:pt>
              </c:numCache>
            </c:numRef>
          </c:yVal>
          <c:smooth val="0"/>
        </c:ser>
        <c:ser>
          <c:idx val="7"/>
          <c:order val="6"/>
          <c:tx>
            <c:strRef>
              <c:f>Sheet1!$C$46</c:f>
              <c:strCache>
                <c:ptCount val="1"/>
                <c:pt idx="0">
                  <c:v>2009 Haworth; APAH (UK Pediatric PH Center)</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Sheet1!$I$46:$V$46</c:f>
              <c:numCache>
                <c:formatCode>General</c:formatCode>
                <c:ptCount val="14"/>
                <c:pt idx="0">
                  <c:v>1</c:v>
                </c:pt>
                <c:pt idx="3">
                  <c:v>0.92300000000000004</c:v>
                </c:pt>
                <c:pt idx="6">
                  <c:v>0.83800000000000496</c:v>
                </c:pt>
                <c:pt idx="10">
                  <c:v>0.56900000000000395</c:v>
                </c:pt>
              </c:numCache>
            </c:numRef>
          </c:yVal>
          <c:smooth val="0"/>
        </c:ser>
        <c:ser>
          <c:idx val="8"/>
          <c:order val="7"/>
          <c:tx>
            <c:strRef>
              <c:f>Sheet1!$C$47</c:f>
              <c:strCache>
                <c:ptCount val="1"/>
                <c:pt idx="0">
                  <c:v>2010 Ivy (Denver &amp; Columbia U Pediatric PH Centers)</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Sheet1!$I$47:$V$47</c:f>
              <c:numCache>
                <c:formatCode>General</c:formatCode>
                <c:ptCount val="14"/>
                <c:pt idx="0">
                  <c:v>1</c:v>
                </c:pt>
                <c:pt idx="3">
                  <c:v>0.98</c:v>
                </c:pt>
                <c:pt idx="4">
                  <c:v>0.9</c:v>
                </c:pt>
                <c:pt idx="6">
                  <c:v>0.87000000000000599</c:v>
                </c:pt>
                <c:pt idx="8">
                  <c:v>0.86000000000000498</c:v>
                </c:pt>
              </c:numCache>
            </c:numRef>
          </c:yVal>
          <c:smooth val="0"/>
        </c:ser>
        <c:ser>
          <c:idx val="9"/>
          <c:order val="8"/>
          <c:tx>
            <c:strRef>
              <c:f>Sheet1!$C$48</c:f>
              <c:strCache>
                <c:ptCount val="1"/>
                <c:pt idx="0">
                  <c:v>2004 Yung (epo)</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Sheet1!$I$48:$S$48</c:f>
              <c:numCache>
                <c:formatCode>General</c:formatCode>
                <c:ptCount val="11"/>
                <c:pt idx="0">
                  <c:v>1</c:v>
                </c:pt>
                <c:pt idx="3">
                  <c:v>0.97</c:v>
                </c:pt>
                <c:pt idx="10">
                  <c:v>0.97</c:v>
                </c:pt>
              </c:numCache>
            </c:numRef>
          </c:yVal>
          <c:smooth val="0"/>
        </c:ser>
        <c:ser>
          <c:idx val="10"/>
          <c:order val="9"/>
          <c:tx>
            <c:strRef>
              <c:f>Sheet1!$C$49</c:f>
              <c:strCache>
                <c:ptCount val="1"/>
                <c:pt idx="0">
                  <c:v>2010 Fraisse (France)</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Sheet1!$I$49:$V$49</c:f>
              <c:numCache>
                <c:formatCode>General</c:formatCode>
                <c:ptCount val="14"/>
                <c:pt idx="0">
                  <c:v>1</c:v>
                </c:pt>
                <c:pt idx="3">
                  <c:v>0.86000000000000498</c:v>
                </c:pt>
                <c:pt idx="4">
                  <c:v>0.82000000000000495</c:v>
                </c:pt>
              </c:numCache>
            </c:numRef>
          </c:yVal>
          <c:smooth val="0"/>
        </c:ser>
        <c:ser>
          <c:idx val="11"/>
          <c:order val="10"/>
          <c:tx>
            <c:strRef>
              <c:f>Sheet1!$C$40</c:f>
              <c:strCache>
                <c:ptCount val="1"/>
                <c:pt idx="0">
                  <c:v>1999 Barst (NR)</c:v>
                </c:pt>
              </c:strCache>
            </c:strRef>
          </c:tx>
          <c:spPr>
            <a:ln>
              <a:solidFill>
                <a:srgbClr val="00B0F0"/>
              </a:solidFill>
            </a:ln>
          </c:spPr>
          <c:marker>
            <c:symbol val="circle"/>
            <c:size val="7"/>
            <c:spPr>
              <a:solidFill>
                <a:srgbClr val="00B0F0"/>
              </a:solidFill>
              <a:ln>
                <a:solidFill>
                  <a:srgbClr val="00B0F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Sheet1!$I$40:$V$40</c:f>
              <c:numCache>
                <c:formatCode>General</c:formatCode>
                <c:ptCount val="14"/>
                <c:pt idx="0">
                  <c:v>1</c:v>
                </c:pt>
                <c:pt idx="3">
                  <c:v>0.66000000000000703</c:v>
                </c:pt>
                <c:pt idx="6">
                  <c:v>0.52</c:v>
                </c:pt>
                <c:pt idx="10">
                  <c:v>0.35</c:v>
                </c:pt>
              </c:numCache>
            </c:numRef>
          </c:yVal>
          <c:smooth val="0"/>
        </c:ser>
        <c:ser>
          <c:idx val="13"/>
          <c:order val="11"/>
          <c:tx>
            <c:strRef>
              <c:f>Sheet1!$C$53</c:f>
              <c:strCache>
                <c:ptCount val="1"/>
                <c:pt idx="0">
                  <c:v>2006 Bosentan Simpson et al </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Sheet1!$I$53:$V$53</c:f>
              <c:numCache>
                <c:formatCode>General</c:formatCode>
                <c:ptCount val="14"/>
                <c:pt idx="0">
                  <c:v>1</c:v>
                </c:pt>
                <c:pt idx="3">
                  <c:v>1</c:v>
                </c:pt>
                <c:pt idx="4">
                  <c:v>1</c:v>
                </c:pt>
                <c:pt idx="6">
                  <c:v>0.750000000000006</c:v>
                </c:pt>
                <c:pt idx="8">
                  <c:v>0.750000000000006</c:v>
                </c:pt>
                <c:pt idx="10">
                  <c:v>0.750000000000006</c:v>
                </c:pt>
              </c:numCache>
            </c:numRef>
          </c:yVal>
          <c:smooth val="0"/>
        </c:ser>
        <c:ser>
          <c:idx val="14"/>
          <c:order val="12"/>
          <c:tx>
            <c:strRef>
              <c:f>Sheet1!$C$54</c:f>
              <c:strCache>
                <c:ptCount val="1"/>
                <c:pt idx="0">
                  <c:v>2010 Modelina (UK)</c:v>
                </c:pt>
              </c:strCache>
            </c:strRef>
          </c:tx>
          <c:spPr>
            <a:ln>
              <a:solidFill>
                <a:srgbClr val="92D050"/>
              </a:solidFill>
            </a:ln>
          </c:spPr>
          <c:marker>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Sheet1!$I$54:$V$54</c:f>
              <c:numCache>
                <c:formatCode>General</c:formatCode>
                <c:ptCount val="14"/>
                <c:pt idx="0">
                  <c:v>1</c:v>
                </c:pt>
                <c:pt idx="3">
                  <c:v>0.89</c:v>
                </c:pt>
                <c:pt idx="6">
                  <c:v>0.84000000000000496</c:v>
                </c:pt>
                <c:pt idx="10">
                  <c:v>0.750000000000006</c:v>
                </c:pt>
              </c:numCache>
            </c:numRef>
          </c:yVal>
          <c:smooth val="0"/>
        </c:ser>
        <c:ser>
          <c:idx val="16"/>
          <c:order val="13"/>
          <c:tx>
            <c:strRef>
              <c:f>Sheet1!$C$43</c:f>
              <c:strCache>
                <c:ptCount val="1"/>
                <c:pt idx="0">
                  <c:v>1999 VanLoon</c:v>
                </c:pt>
              </c:strCache>
            </c:strRef>
          </c:tx>
          <c:spPr>
            <a:ln>
              <a:solidFill>
                <a:srgbClr val="00B0F0"/>
              </a:solidFill>
            </a:ln>
          </c:spPr>
          <c:marker>
            <c:symbol val="circle"/>
            <c:size val="7"/>
            <c:spPr>
              <a:solidFill>
                <a:srgbClr val="00B0F0"/>
              </a:solidFill>
              <a:ln>
                <a:solidFill>
                  <a:srgbClr val="00B0F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Sheet1!$I$43:$T$43</c:f>
              <c:numCache>
                <c:formatCode>General</c:formatCode>
                <c:ptCount val="12"/>
                <c:pt idx="0">
                  <c:v>1</c:v>
                </c:pt>
                <c:pt idx="3">
                  <c:v>0.43</c:v>
                </c:pt>
                <c:pt idx="6">
                  <c:v>0.28999999999999998</c:v>
                </c:pt>
                <c:pt idx="10">
                  <c:v>0.28999999999999998</c:v>
                </c:pt>
              </c:numCache>
            </c:numRef>
          </c:yVal>
          <c:smooth val="0"/>
        </c:ser>
        <c:ser>
          <c:idx val="17"/>
          <c:order val="14"/>
          <c:tx>
            <c:strRef>
              <c:f>Sheet1!$C$50</c:f>
              <c:strCache>
                <c:ptCount val="1"/>
                <c:pt idx="0">
                  <c:v>2008 VanLoon (incident)</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Sheet1!$I$50:$T$50</c:f>
              <c:numCache>
                <c:formatCode>General</c:formatCode>
                <c:ptCount val="12"/>
                <c:pt idx="0">
                  <c:v>1</c:v>
                </c:pt>
                <c:pt idx="3">
                  <c:v>0.88</c:v>
                </c:pt>
                <c:pt idx="6">
                  <c:v>0.70000000000000495</c:v>
                </c:pt>
                <c:pt idx="10">
                  <c:v>0.51</c:v>
                </c:pt>
              </c:numCache>
            </c:numRef>
          </c:yVal>
          <c:smooth val="0"/>
        </c:ser>
        <c:ser>
          <c:idx val="18"/>
          <c:order val="15"/>
          <c:tx>
            <c:strRef>
              <c:f>Sheet1!$C$51</c:f>
              <c:strCache>
                <c:ptCount val="1"/>
                <c:pt idx="0">
                  <c:v>2008 VanLoon (inc/prev)</c:v>
                </c:pt>
              </c:strCache>
            </c:strRef>
          </c:tx>
          <c:spPr>
            <a:ln>
              <a:solidFill>
                <a:srgbClr val="92D050"/>
              </a:solidFill>
            </a:ln>
          </c:spPr>
          <c:marker>
            <c:symbol val="diamond"/>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Sheet1!$I$51:$S$51</c:f>
              <c:numCache>
                <c:formatCode>General</c:formatCode>
                <c:ptCount val="11"/>
                <c:pt idx="0">
                  <c:v>1</c:v>
                </c:pt>
                <c:pt idx="3">
                  <c:v>0.93</c:v>
                </c:pt>
                <c:pt idx="6">
                  <c:v>0.83000000000000496</c:v>
                </c:pt>
                <c:pt idx="10">
                  <c:v>0.66000000000000703</c:v>
                </c:pt>
              </c:numCache>
            </c:numRef>
          </c:yVal>
          <c:smooth val="0"/>
        </c:ser>
        <c:ser>
          <c:idx val="19"/>
          <c:order val="16"/>
          <c:tx>
            <c:strRef>
              <c:f>Sheet1!$C$52</c:f>
              <c:strCache>
                <c:ptCount val="1"/>
                <c:pt idx="0">
                  <c:v>2008 VanLoon (prevalent)</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Sheet1!$I$52:$S$52</c:f>
              <c:numCache>
                <c:formatCode>General</c:formatCode>
                <c:ptCount val="11"/>
                <c:pt idx="0">
                  <c:v>1</c:v>
                </c:pt>
                <c:pt idx="3">
                  <c:v>1</c:v>
                </c:pt>
                <c:pt idx="6">
                  <c:v>1</c:v>
                </c:pt>
                <c:pt idx="10">
                  <c:v>1</c:v>
                </c:pt>
              </c:numCache>
            </c:numRef>
          </c:yVal>
          <c:smooth val="0"/>
        </c:ser>
        <c:ser>
          <c:idx val="12"/>
          <c:order val="17"/>
          <c:tx>
            <c:strRef>
              <c:f>Sheet1!$C$55</c:f>
              <c:strCache>
                <c:ptCount val="1"/>
                <c:pt idx="0">
                  <c:v>2010 Berger (Netherlands)</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Sheet1!$I$55:$V$55</c:f>
              <c:numCache>
                <c:formatCode>General</c:formatCode>
                <c:ptCount val="14"/>
                <c:pt idx="0">
                  <c:v>1</c:v>
                </c:pt>
                <c:pt idx="3">
                  <c:v>0.93</c:v>
                </c:pt>
                <c:pt idx="6">
                  <c:v>0.83000000000000496</c:v>
                </c:pt>
                <c:pt idx="10">
                  <c:v>0.66000000000000703</c:v>
                </c:pt>
              </c:numCache>
            </c:numRef>
          </c:yVal>
          <c:smooth val="0"/>
        </c:ser>
        <c:ser>
          <c:idx val="4"/>
          <c:order val="18"/>
          <c:tx>
            <c:v>2006 Historical Controls</c:v>
          </c:tx>
          <c:spPr>
            <a:ln>
              <a:solidFill>
                <a:srgbClr val="00B0F0"/>
              </a:solidFill>
            </a:ln>
          </c:spPr>
          <c:marker>
            <c:symbol val="circle"/>
            <c:size val="7"/>
            <c:spPr>
              <a:solidFill>
                <a:srgbClr val="00B0F0"/>
              </a:solidFill>
              <a:ln>
                <a:solidFill>
                  <a:srgbClr val="00B0F0"/>
                </a:solidFill>
              </a:ln>
            </c:spPr>
          </c:marker>
          <c:xVal>
            <c:numRef>
              <c:f>Sheet1!$I$33:$T$33</c:f>
              <c:numCache>
                <c:formatCode>General</c:formatCode>
                <c:ptCount val="12"/>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numCache>
            </c:numRef>
          </c:xVal>
          <c:yVal>
            <c:numRef>
              <c:f>Sheet1!$I$42:$S$42</c:f>
              <c:numCache>
                <c:formatCode>General</c:formatCode>
                <c:ptCount val="11"/>
                <c:pt idx="0">
                  <c:v>1</c:v>
                </c:pt>
                <c:pt idx="3">
                  <c:v>0.5</c:v>
                </c:pt>
                <c:pt idx="4">
                  <c:v>0.5</c:v>
                </c:pt>
                <c:pt idx="6">
                  <c:v>0.33000000000000301</c:v>
                </c:pt>
                <c:pt idx="8">
                  <c:v>0.33000000000000301</c:v>
                </c:pt>
                <c:pt idx="10">
                  <c:v>0.33000000000000301</c:v>
                </c:pt>
              </c:numCache>
            </c:numRef>
          </c:yVal>
          <c:smooth val="0"/>
        </c:ser>
        <c:ser>
          <c:idx val="15"/>
          <c:order val="19"/>
          <c:tx>
            <c:strRef>
              <c:f>Sheet1!$C$56</c:f>
              <c:strCache>
                <c:ptCount val="1"/>
                <c:pt idx="0">
                  <c:v>2010 Barst et al  JACC Submitted REVEAL</c:v>
                </c:pt>
              </c:strCache>
            </c:strRef>
          </c:tx>
          <c:spPr>
            <a:ln>
              <a:solidFill>
                <a:srgbClr val="92D050"/>
              </a:solidFill>
            </a:ln>
          </c:spPr>
          <c:marker>
            <c:symbol val="circle"/>
            <c:size val="7"/>
            <c:spPr>
              <a:solidFill>
                <a:srgbClr val="92D050"/>
              </a:solidFill>
              <a:ln>
                <a:solidFill>
                  <a:srgbClr val="92D050"/>
                </a:solidFill>
              </a:ln>
            </c:spPr>
          </c:marker>
          <c:xVal>
            <c:numRef>
              <c:f>Sheet1!$I$33:$V$33</c:f>
              <c:numCache>
                <c:formatCode>General</c:formatCode>
                <c:ptCount val="14"/>
                <c:pt idx="0">
                  <c:v>0</c:v>
                </c:pt>
                <c:pt idx="1">
                  <c:v>0.67000000000000803</c:v>
                </c:pt>
                <c:pt idx="2">
                  <c:v>0.83300000000000496</c:v>
                </c:pt>
                <c:pt idx="3">
                  <c:v>1</c:v>
                </c:pt>
                <c:pt idx="4">
                  <c:v>2</c:v>
                </c:pt>
                <c:pt idx="5">
                  <c:v>2.5</c:v>
                </c:pt>
                <c:pt idx="6">
                  <c:v>3</c:v>
                </c:pt>
                <c:pt idx="7">
                  <c:v>3.12</c:v>
                </c:pt>
                <c:pt idx="8">
                  <c:v>4</c:v>
                </c:pt>
                <c:pt idx="9">
                  <c:v>4.1199999999999974</c:v>
                </c:pt>
                <c:pt idx="10">
                  <c:v>5</c:v>
                </c:pt>
                <c:pt idx="11">
                  <c:v>6</c:v>
                </c:pt>
                <c:pt idx="12">
                  <c:v>7</c:v>
                </c:pt>
                <c:pt idx="13">
                  <c:v>10</c:v>
                </c:pt>
              </c:numCache>
            </c:numRef>
          </c:xVal>
          <c:yVal>
            <c:numRef>
              <c:f>Sheet1!$I$56:$V$56</c:f>
              <c:numCache>
                <c:formatCode>General</c:formatCode>
                <c:ptCount val="14"/>
                <c:pt idx="0">
                  <c:v>1</c:v>
                </c:pt>
                <c:pt idx="3">
                  <c:v>0.96000000000000496</c:v>
                </c:pt>
                <c:pt idx="4">
                  <c:v>0.92</c:v>
                </c:pt>
                <c:pt idx="6">
                  <c:v>0.85000000000000497</c:v>
                </c:pt>
                <c:pt idx="8">
                  <c:v>0.760000000000006</c:v>
                </c:pt>
                <c:pt idx="10">
                  <c:v>0.73000000000000498</c:v>
                </c:pt>
              </c:numCache>
            </c:numRef>
          </c:yVal>
          <c:smooth val="0"/>
        </c:ser>
        <c:dLbls>
          <c:showLegendKey val="0"/>
          <c:showVal val="0"/>
          <c:showCatName val="0"/>
          <c:showSerName val="0"/>
          <c:showPercent val="0"/>
          <c:showBubbleSize val="0"/>
        </c:dLbls>
        <c:axId val="74610560"/>
        <c:axId val="74625024"/>
      </c:scatterChart>
      <c:valAx>
        <c:axId val="74610560"/>
        <c:scaling>
          <c:orientation val="minMax"/>
          <c:max val="6"/>
        </c:scaling>
        <c:delete val="0"/>
        <c:axPos val="b"/>
        <c:majorGridlines>
          <c:spPr>
            <a:ln>
              <a:solidFill>
                <a:srgbClr val="CCECFF"/>
              </a:solidFill>
              <a:prstDash val="dash"/>
            </a:ln>
          </c:spPr>
        </c:majorGridlines>
        <c:numFmt formatCode="General" sourceLinked="1"/>
        <c:majorTickMark val="out"/>
        <c:minorTickMark val="none"/>
        <c:tickLblPos val="nextTo"/>
        <c:txPr>
          <a:bodyPr rot="0" vert="horz"/>
          <a:lstStyle/>
          <a:p>
            <a:pPr>
              <a:defRPr sz="1400" b="1" i="0" u="none" strike="noStrike" baseline="0">
                <a:solidFill>
                  <a:srgbClr val="000000"/>
                </a:solidFill>
                <a:latin typeface="Arial"/>
                <a:ea typeface="Arial"/>
                <a:cs typeface="Arial"/>
              </a:defRPr>
            </a:pPr>
            <a:endParaRPr lang="en-US"/>
          </a:p>
        </c:txPr>
        <c:crossAx val="74625024"/>
        <c:crosses val="autoZero"/>
        <c:crossBetween val="midCat"/>
      </c:valAx>
      <c:valAx>
        <c:axId val="74625024"/>
        <c:scaling>
          <c:orientation val="minMax"/>
          <c:max val="1"/>
        </c:scaling>
        <c:delete val="0"/>
        <c:axPos val="l"/>
        <c:majorGridlines>
          <c:spPr>
            <a:ln>
              <a:solidFill>
                <a:srgbClr val="CCECFF"/>
              </a:solidFill>
              <a:prstDash val="dash"/>
            </a:ln>
          </c:spPr>
        </c:majorGridlines>
        <c:numFmt formatCode="0%" sourceLinked="0"/>
        <c:majorTickMark val="out"/>
        <c:minorTickMark val="none"/>
        <c:tickLblPos val="nextTo"/>
        <c:crossAx val="74610560"/>
        <c:crosses val="autoZero"/>
        <c:crossBetween val="midCat"/>
      </c:valAx>
    </c:plotArea>
    <c:plotVisOnly val="1"/>
    <c:dispBlanksAs val="span"/>
    <c:showDLblsOverMax val="0"/>
  </c:chart>
  <c:txPr>
    <a:bodyPr/>
    <a:lstStyle/>
    <a:p>
      <a:pPr>
        <a:defRPr sz="1400" b="1">
          <a:solidFill>
            <a:schemeClr val="tx1"/>
          </a:solidFill>
          <a:latin typeface="Arial" pitchFamily="34" charset="0"/>
          <a:cs typeface="Arial"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6497DF7-1084-47FB-B8D3-92D3998F4165}" type="datetimeFigureOut">
              <a:rPr lang="en-US"/>
              <a:pPr>
                <a:defRPr/>
              </a:pPr>
              <a:t>1/12/2016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3DF9AB8-7801-4079-8EF3-A82B6A25397A}" type="slidenum">
              <a:rPr lang="en-US"/>
              <a:pPr>
                <a:defRPr/>
              </a:pPr>
              <a:t>‹#›</a:t>
            </a:fld>
            <a:endParaRPr lang="en-US"/>
          </a:p>
        </p:txBody>
      </p:sp>
    </p:spTree>
    <p:extLst>
      <p:ext uri="{BB962C8B-B14F-4D97-AF65-F5344CB8AC3E}">
        <p14:creationId xmlns:p14="http://schemas.microsoft.com/office/powerpoint/2010/main" val="2651688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F995B08-3216-40AD-ABDE-2AC402858A3F}" type="slidenum">
              <a:rPr lang="en-US" altLang="en-US" smtClean="0">
                <a:latin typeface="Times" pitchFamily="18" charset="0"/>
                <a:ea typeface="ＭＳ Ｐゴシック" pitchFamily="34" charset="-128"/>
              </a:rPr>
              <a:pPr fontAlgn="base">
                <a:spcBef>
                  <a:spcPct val="0"/>
                </a:spcBef>
                <a:spcAft>
                  <a:spcPct val="0"/>
                </a:spcAft>
                <a:defRPr/>
              </a:pPr>
              <a:t>2</a:t>
            </a:fld>
            <a:endParaRPr lang="en-US" altLang="en-US" smtClean="0">
              <a:latin typeface="Times" pitchFamily="18" charset="0"/>
              <a:ea typeface="ＭＳ Ｐゴシック" pitchFamily="34" charset="-128"/>
            </a:endParaRPr>
          </a:p>
        </p:txBody>
      </p:sp>
      <p:sp>
        <p:nvSpPr>
          <p:cNvPr id="56323" name="Rectangle 2"/>
          <p:cNvSpPr>
            <a:spLocks noGrp="1" noRot="1" noChangeAspect="1" noChangeArrowheads="1" noTextEdit="1"/>
          </p:cNvSpPr>
          <p:nvPr>
            <p:ph type="sldImg"/>
          </p:nvPr>
        </p:nvSpPr>
        <p:spPr bwMode="auto">
          <a:xfrm>
            <a:off x="1144588" y="685800"/>
            <a:ext cx="4570412"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pitchFamily="18" charset="0"/>
            </a:endParaRPr>
          </a:p>
        </p:txBody>
      </p:sp>
    </p:spTree>
    <p:extLst>
      <p:ext uri="{BB962C8B-B14F-4D97-AF65-F5344CB8AC3E}">
        <p14:creationId xmlns:p14="http://schemas.microsoft.com/office/powerpoint/2010/main" val="3874169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Prominent vascular channels (yellow) are present within the bronchoarterial bundles of BPD lungs (artery: red; connecting</a:t>
            </a:r>
          </a:p>
          <a:p>
            <a:pPr eaLnBrk="1" hangingPunct="1">
              <a:spcBef>
                <a:spcPct val="0"/>
              </a:spcBef>
            </a:pPr>
            <a:r>
              <a:rPr lang="en-US" altLang="en-US" smtClean="0"/>
              <a:t>vessels: blue, pulmonary veins: blue; airway: green; lymphatic: pink; arterial muscular wall: aqua), but not in the control lungs. </a:t>
            </a:r>
          </a:p>
          <a:p>
            <a:pPr eaLnBrk="1" hangingPunct="1">
              <a:spcBef>
                <a:spcPct val="0"/>
              </a:spcBef>
            </a:pPr>
            <a:r>
              <a:rPr lang="en-US" altLang="en-US" smtClean="0"/>
              <a:t>These vascular channels appear to course toward the vessels located within the interlobular septa (pulmonary veins, PV) and make contact with the microvessels</a:t>
            </a:r>
          </a:p>
        </p:txBody>
      </p:sp>
      <p:sp>
        <p:nvSpPr>
          <p:cNvPr id="225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3A9F422-CEBE-4153-B888-B3F240DAF1EC}" type="slidenum">
              <a:rPr lang="en-US" altLang="en-US" smtClean="0"/>
              <a:pPr fontAlgn="base">
                <a:spcBef>
                  <a:spcPct val="0"/>
                </a:spcBef>
                <a:spcAft>
                  <a:spcPct val="0"/>
                </a:spcAft>
                <a:defRPr/>
              </a:pPr>
              <a:t>34</a:t>
            </a:fld>
            <a:endParaRPr lang="en-US" altLang="en-US" smtClean="0"/>
          </a:p>
        </p:txBody>
      </p:sp>
    </p:spTree>
    <p:extLst>
      <p:ext uri="{BB962C8B-B14F-4D97-AF65-F5344CB8AC3E}">
        <p14:creationId xmlns:p14="http://schemas.microsoft.com/office/powerpoint/2010/main" val="2812696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800" smtClean="0">
                <a:latin typeface="Arial" charset="0"/>
                <a:cs typeface="Arial" charset="0"/>
              </a:rPr>
              <a:t>This slide is an algorithm of treatment options based on assessment of a patient’s risk status.</a:t>
            </a:r>
          </a:p>
          <a:p>
            <a:pPr eaLnBrk="1" hangingPunct="1">
              <a:spcBef>
                <a:spcPct val="0"/>
              </a:spcBef>
            </a:pPr>
            <a:r>
              <a:rPr lang="en-US" altLang="en-US" sz="800" smtClean="0">
                <a:ea typeface="ＭＳ Ｐゴシック" pitchFamily="34" charset="-128"/>
              </a:rPr>
              <a:t>Background therapies include warfarin anticoagulation, which is recommended in all patients with IPAH without contraindication. Diuretics are used for management of right heart failure. Oxygen is recommended to maintain oxygen saturation &gt; 90%. </a:t>
            </a:r>
          </a:p>
          <a:p>
            <a:pPr eaLnBrk="1" hangingPunct="1">
              <a:spcBef>
                <a:spcPct val="0"/>
              </a:spcBef>
            </a:pPr>
            <a:endParaRPr lang="en-US" altLang="en-US" sz="800" smtClean="0">
              <a:ea typeface="ＭＳ Ｐゴシック" pitchFamily="34" charset="-128"/>
            </a:endParaRPr>
          </a:p>
          <a:p>
            <a:pPr eaLnBrk="1" hangingPunct="1">
              <a:spcBef>
                <a:spcPct val="0"/>
              </a:spcBef>
            </a:pPr>
            <a:r>
              <a:rPr lang="en-US" altLang="en-US" sz="800" b="1" smtClean="0">
                <a:ea typeface="ＭＳ Ｐゴシック" pitchFamily="34" charset="-128"/>
              </a:rPr>
              <a:t>Acute vasodilator testing should be performed in all IPAH patients who may be potential candidates for long-term therapy with calcium channel blockers (CCBs).</a:t>
            </a:r>
            <a:r>
              <a:rPr lang="en-US" altLang="en-US" sz="800" smtClean="0">
                <a:ea typeface="ＭＳ Ｐゴシック" pitchFamily="34" charset="-128"/>
              </a:rPr>
              <a:t> Patients with PAH due to conditions other than IPAH have a very low rate of long-term responsiveness to oral CCBs, and the value of acute vasodilator testing in such patients needs to be individualized. </a:t>
            </a:r>
            <a:r>
              <a:rPr lang="en-US" altLang="en-US" sz="800" b="1" smtClean="0">
                <a:ea typeface="ＭＳ Ｐゴシック" pitchFamily="34" charset="-128"/>
              </a:rPr>
              <a:t>IPAH patients in whom CCB therapy would not be considered, such as those with right heart failure or hemodynamic instability, should not undergo acute vasodilator testing. †CCBs are indicated only for patients who have a positive acute vasodilator response</a:t>
            </a:r>
            <a:r>
              <a:rPr lang="en-US" altLang="en-US" sz="800" smtClean="0">
                <a:ea typeface="ＭＳ Ｐゴシック" pitchFamily="34" charset="-128"/>
              </a:rPr>
              <a:t>, and such patients need to be followed closely both for safety and efficacy. </a:t>
            </a:r>
          </a:p>
          <a:p>
            <a:pPr eaLnBrk="1" hangingPunct="1">
              <a:spcBef>
                <a:spcPct val="0"/>
              </a:spcBef>
            </a:pPr>
            <a:endParaRPr lang="en-US" altLang="en-US" sz="800" smtClean="0">
              <a:ea typeface="ＭＳ Ｐゴシック" pitchFamily="34" charset="-128"/>
            </a:endParaRPr>
          </a:p>
          <a:p>
            <a:pPr eaLnBrk="1" hangingPunct="1">
              <a:spcBef>
                <a:spcPct val="0"/>
              </a:spcBef>
            </a:pPr>
            <a:r>
              <a:rPr lang="en-US" altLang="en-US" sz="800" smtClean="0">
                <a:ea typeface="ＭＳ Ｐゴシック" pitchFamily="34" charset="-128"/>
              </a:rPr>
              <a:t>For patients who did not have a positive acute vasodilator testing and are considered lower risk based on clinical assessment, oral therapy with ERA or PDE-5I would be the first line of therapy recommended. If an oral regimen is not appropriate, the other treatments would need to be considered based on patient's profile and side effects and risk of each therapy. The endothelin receptor antagonists are oral therapies that improve exercise capacity in PAH. Liver function tests must be monitored indefinitely on a monthly basis. Phosphodiesterase inhibitors also improve exercise capacity.</a:t>
            </a:r>
          </a:p>
          <a:p>
            <a:pPr eaLnBrk="1" hangingPunct="1">
              <a:spcBef>
                <a:spcPct val="0"/>
              </a:spcBef>
            </a:pPr>
            <a:endParaRPr lang="en-US" altLang="en-US" sz="800" smtClean="0">
              <a:ea typeface="ＭＳ Ｐゴシック" pitchFamily="34" charset="-128"/>
            </a:endParaRPr>
          </a:p>
          <a:p>
            <a:pPr eaLnBrk="1" hangingPunct="1">
              <a:spcBef>
                <a:spcPct val="0"/>
              </a:spcBef>
            </a:pPr>
            <a:r>
              <a:rPr lang="en-US" altLang="en-US" sz="800" smtClean="0">
                <a:ea typeface="ＭＳ Ｐゴシック" pitchFamily="34" charset="-128"/>
              </a:rPr>
              <a:t>For patients who are considered high risk based on clinical assessment, continuous treatment with intravenous (IV) prostacyclin (epoprostenol or treprostinil) would be the first line of therapy recommended. If a patient is not a candidate for continuous IV treatment, the other therapies would have to be considered based on patient's profile and side effects and risk of each treatment. Epoprostenol improves exercise capacity, hemodynamics, and survival in IPAH and is the preferred treatment option for the most critically ill patients. Although expensive and difficult to administer, epoprostenol is the only therapy for PAH that has been shown to prolong survival. Treprostinil may be delivered via either continuous IV, subcutaneous (SC) infusion, or a unique aerosolizing device 4 times daily. Iloprost is a prostacyclin analogue delivered by an adaptive aerosolized device 6 times daily. </a:t>
            </a:r>
          </a:p>
          <a:p>
            <a:pPr eaLnBrk="1" hangingPunct="1">
              <a:spcBef>
                <a:spcPct val="0"/>
              </a:spcBef>
            </a:pPr>
            <a:endParaRPr lang="en-US" altLang="en-US" sz="800" smtClean="0">
              <a:ea typeface="ＭＳ Ｐゴシック" pitchFamily="34" charset="-128"/>
            </a:endParaRPr>
          </a:p>
          <a:p>
            <a:pPr eaLnBrk="1" hangingPunct="1">
              <a:spcBef>
                <a:spcPct val="0"/>
              </a:spcBef>
            </a:pPr>
            <a:r>
              <a:rPr lang="en-US" altLang="en-US" sz="800" smtClean="0">
                <a:ea typeface="ＭＳ Ｐゴシック" pitchFamily="34" charset="-128"/>
              </a:rPr>
              <a:t>Combination therapy should be considered when patients are not responding adequately to initial monotherapy.</a:t>
            </a:r>
          </a:p>
          <a:p>
            <a:pPr eaLnBrk="1" hangingPunct="1">
              <a:spcBef>
                <a:spcPct val="0"/>
              </a:spcBef>
            </a:pPr>
            <a:endParaRPr lang="en-US" altLang="en-US" sz="800" smtClean="0">
              <a:ea typeface="ＭＳ Ｐゴシック" pitchFamily="34" charset="-128"/>
            </a:endParaRPr>
          </a:p>
          <a:p>
            <a:pPr eaLnBrk="1" hangingPunct="1">
              <a:spcBef>
                <a:spcPct val="0"/>
              </a:spcBef>
            </a:pPr>
            <a:r>
              <a:rPr lang="en-US" altLang="en-US" sz="800" smtClean="0">
                <a:ea typeface="ＭＳ Ｐゴシック" pitchFamily="34" charset="-128"/>
              </a:rPr>
              <a:t>Timing for lung transplantation and/or atrial septostomy is challenging and is reserved for patients who progress despite optimal medical treatment. </a:t>
            </a:r>
          </a:p>
          <a:p>
            <a:pPr eaLnBrk="1" hangingPunct="1">
              <a:spcBef>
                <a:spcPct val="0"/>
              </a:spcBef>
            </a:pPr>
            <a:endParaRPr lang="en-US" altLang="en-US" sz="800" smtClean="0">
              <a:latin typeface="Arial" charset="0"/>
              <a:cs typeface="Arial" charset="0"/>
            </a:endParaRPr>
          </a:p>
        </p:txBody>
      </p:sp>
      <p:sp>
        <p:nvSpPr>
          <p:cNvPr id="66563"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27448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7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BAFBE85-8031-4C05-9C34-18F1A06BA213}" type="slidenum">
              <a:rPr lang="en-US" altLang="en-US" smtClean="0"/>
              <a:pPr fontAlgn="base">
                <a:spcBef>
                  <a:spcPct val="0"/>
                </a:spcBef>
                <a:spcAft>
                  <a:spcPct val="0"/>
                </a:spcAft>
                <a:defRPr/>
              </a:pPr>
              <a:t>49</a:t>
            </a:fld>
            <a:endParaRPr lang="en-US" altLang="en-US" smtClean="0"/>
          </a:p>
        </p:txBody>
      </p:sp>
    </p:spTree>
    <p:extLst>
      <p:ext uri="{BB962C8B-B14F-4D97-AF65-F5344CB8AC3E}">
        <p14:creationId xmlns:p14="http://schemas.microsoft.com/office/powerpoint/2010/main" val="205917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COLORS OF THE COLORADO ROCKIES……</a:t>
            </a:r>
          </a:p>
        </p:txBody>
      </p:sp>
      <p:sp>
        <p:nvSpPr>
          <p:cNvPr id="217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A443C91-4ED2-4C15-B6AB-44D7A6CE3F24}" type="slidenum">
              <a:rPr lang="en-US" altLang="en-US" smtClean="0">
                <a:ea typeface="ＭＳ Ｐゴシック" pitchFamily="34" charset="-128"/>
              </a:rPr>
              <a:pPr fontAlgn="base">
                <a:spcBef>
                  <a:spcPct val="0"/>
                </a:spcBef>
                <a:spcAft>
                  <a:spcPct val="0"/>
                </a:spcAft>
                <a:defRPr/>
              </a:pPr>
              <a:t>4</a:t>
            </a:fld>
            <a:endParaRPr lang="en-US" altLang="en-US" smtClean="0">
              <a:ea typeface="ＭＳ Ｐゴシック" pitchFamily="34" charset="-128"/>
            </a:endParaRPr>
          </a:p>
        </p:txBody>
      </p:sp>
    </p:spTree>
    <p:extLst>
      <p:ext uri="{BB962C8B-B14F-4D97-AF65-F5344CB8AC3E}">
        <p14:creationId xmlns:p14="http://schemas.microsoft.com/office/powerpoint/2010/main" val="80998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FE347B9-A50D-4657-BA37-0042D09B5E87}" type="slidenum">
              <a:rPr lang="en-US" altLang="en-US" smtClean="0">
                <a:latin typeface="Arial" charset="0"/>
              </a:rPr>
              <a:pPr fontAlgn="base">
                <a:spcBef>
                  <a:spcPct val="0"/>
                </a:spcBef>
                <a:spcAft>
                  <a:spcPct val="0"/>
                </a:spcAft>
                <a:defRPr/>
              </a:pPr>
              <a:t>5</a:t>
            </a:fld>
            <a:endParaRPr lang="en-US"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00"/>
              </a:spcBef>
            </a:pPr>
            <a:r>
              <a:rPr lang="en-US" altLang="en-US" smtClean="0">
                <a:latin typeface="Arial" charset="0"/>
                <a:ea typeface="ＭＳ Ｐゴシック" pitchFamily="34" charset="-128"/>
              </a:rPr>
              <a:t>Covers learning objective 1) Utilize knowledge regarding the specific disease pathways for PAH in order to identify the sites and targets for common therapies, including prostacyclin analogs, endothelin receptor antagonists, and phosphodiesterase-5 inhibitors.</a:t>
            </a:r>
          </a:p>
          <a:p>
            <a:pPr eaLnBrk="1" hangingPunct="1">
              <a:spcBef>
                <a:spcPct val="0"/>
              </a:spcBef>
            </a:pPr>
            <a:endParaRPr lang="en-US" altLang="en-US" smtClean="0">
              <a:latin typeface="Arial" charset="0"/>
              <a:ea typeface="ＭＳ Ｐゴシック" pitchFamily="34" charset="-128"/>
            </a:endParaRPr>
          </a:p>
          <a:p>
            <a:pPr eaLnBrk="1" hangingPunct="1">
              <a:spcBef>
                <a:spcPct val="0"/>
              </a:spcBef>
            </a:pPr>
            <a:r>
              <a:rPr lang="en-US" altLang="en-US" smtClean="0">
                <a:latin typeface="Arial" charset="0"/>
                <a:ea typeface="ＭＳ Ｐゴシック" pitchFamily="34" charset="-128"/>
              </a:rPr>
              <a:t>The graphic shows three pathways that are believed to play a key role in the pathology of PAH: the endothelin pathway, nitric oxide pathway, and the prostacyclin pathway.  The illustration also shows the sites and targets for common treatment options.  Endothelin receptor antagonists act on the endothelin receptors in that pathway.  The target for the phosphodiesterase-5 inhibitors is the nitric oxide pathway.  Meanwhile, the prostacyclin analogs target the prostacyclin pathway.</a:t>
            </a:r>
          </a:p>
          <a:p>
            <a:pPr eaLnBrk="1" hangingPunct="1">
              <a:spcBef>
                <a:spcPct val="0"/>
              </a:spcBef>
            </a:pPr>
            <a:endParaRPr lang="en-US" altLang="en-US" smtClean="0">
              <a:latin typeface="Arial" charset="0"/>
              <a:ea typeface="ＭＳ Ｐゴシック" pitchFamily="34" charset="-128"/>
            </a:endParaRPr>
          </a:p>
          <a:p>
            <a:pPr eaLnBrk="1" hangingPunct="1">
              <a:spcBef>
                <a:spcPct val="0"/>
              </a:spcBef>
            </a:pPr>
            <a:r>
              <a:rPr lang="en-US" altLang="en-US" smtClean="0">
                <a:latin typeface="Arial" charset="0"/>
                <a:ea typeface="ＭＳ Ｐゴシック" pitchFamily="34" charset="-128"/>
              </a:rPr>
              <a:t>Notably, none of these pathways reflect more recent insights into the molecular biology and genetics of PAH- re: BMPR2 mutations, cell cycle regulation, metabolic features, inflammatory pathways…….  Perhaps a suitable parallel would be in the asthma world, where early on the critical intervention were bronchodilators- prior to modulation of inflammation etc..</a:t>
            </a:r>
          </a:p>
        </p:txBody>
      </p:sp>
    </p:spTree>
    <p:extLst>
      <p:ext uri="{BB962C8B-B14F-4D97-AF65-F5344CB8AC3E}">
        <p14:creationId xmlns:p14="http://schemas.microsoft.com/office/powerpoint/2010/main" val="3128438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Source: </a:t>
            </a:r>
          </a:p>
          <a:p>
            <a:pPr eaLnBrk="1" hangingPunct="1">
              <a:spcBef>
                <a:spcPct val="0"/>
              </a:spcBef>
            </a:pPr>
            <a:r>
              <a:rPr lang="en-US" altLang="en-US" i="1" smtClean="0">
                <a:ea typeface="ＭＳ Ｐゴシック" pitchFamily="34" charset="-128"/>
              </a:rPr>
              <a:t>1999 Barst (epo indicated but untreated): Circulation 1999;99;1197-12081</a:t>
            </a:r>
          </a:p>
          <a:p>
            <a:pPr eaLnBrk="1" hangingPunct="1">
              <a:spcBef>
                <a:spcPct val="0"/>
              </a:spcBef>
            </a:pPr>
            <a:r>
              <a:rPr lang="en-US" altLang="en-US" i="1" smtClean="0">
                <a:ea typeface="ＭＳ Ｐゴシック" pitchFamily="34" charset="-128"/>
              </a:rPr>
              <a:t>1991 D'Alonzo (NIH) : Annals of Internal Medicine. 1991;115:343 1</a:t>
            </a:r>
          </a:p>
          <a:p>
            <a:pPr eaLnBrk="1" hangingPunct="1">
              <a:spcBef>
                <a:spcPct val="0"/>
              </a:spcBef>
            </a:pPr>
            <a:r>
              <a:rPr lang="en-US" altLang="en-US" i="1" smtClean="0">
                <a:ea typeface="ＭＳ Ｐゴシック" pitchFamily="34" charset="-128"/>
              </a:rPr>
              <a:t>1999 Barst (epo): Circulation 1999;99;1197-1208</a:t>
            </a:r>
          </a:p>
          <a:p>
            <a:pPr eaLnBrk="1" hangingPunct="1">
              <a:spcBef>
                <a:spcPct val="0"/>
              </a:spcBef>
            </a:pPr>
            <a:r>
              <a:rPr lang="en-US" altLang="en-US" i="1" smtClean="0">
                <a:ea typeface="ＭＳ Ｐゴシック" pitchFamily="34" charset="-128"/>
              </a:rPr>
              <a:t>2009 Haworth; IPAH (UK Pediatric PH Center): Heart 2009 95: 312-317</a:t>
            </a:r>
          </a:p>
          <a:p>
            <a:pPr eaLnBrk="1" hangingPunct="1">
              <a:spcBef>
                <a:spcPct val="0"/>
              </a:spcBef>
            </a:pPr>
            <a:r>
              <a:rPr lang="en-US" altLang="en-US" i="1" smtClean="0">
                <a:ea typeface="ＭＳ Ｐゴシック" pitchFamily="34" charset="-128"/>
              </a:rPr>
              <a:t>2009 Haworth; APAH (UK Pediatric PH Center): Heart 2009 95: 312-317</a:t>
            </a:r>
          </a:p>
          <a:p>
            <a:pPr eaLnBrk="1" hangingPunct="1">
              <a:spcBef>
                <a:spcPct val="0"/>
              </a:spcBef>
            </a:pPr>
            <a:r>
              <a:rPr lang="en-US" altLang="en-US" i="1" smtClean="0">
                <a:ea typeface="ＭＳ Ｐゴシック" pitchFamily="34" charset="-128"/>
              </a:rPr>
              <a:t>2010 Ivy (Denver &amp; Columbia U Pediatric PH Centers): American Journal of Cardiology, in press</a:t>
            </a:r>
          </a:p>
          <a:p>
            <a:pPr eaLnBrk="1" hangingPunct="1">
              <a:spcBef>
                <a:spcPct val="0"/>
              </a:spcBef>
            </a:pPr>
            <a:r>
              <a:rPr lang="en-US" altLang="en-US" i="1" smtClean="0">
                <a:ea typeface="ＭＳ Ｐゴシック" pitchFamily="34" charset="-128"/>
              </a:rPr>
              <a:t>2004 Yung (epo): Circulation 2004;110;660-665</a:t>
            </a:r>
          </a:p>
        </p:txBody>
      </p:sp>
      <p:sp>
        <p:nvSpPr>
          <p:cNvPr id="219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fontAlgn="base">
              <a:spcBef>
                <a:spcPct val="0"/>
              </a:spcBef>
              <a:spcAft>
                <a:spcPct val="0"/>
              </a:spcAft>
              <a:defRPr>
                <a:solidFill>
                  <a:schemeClr val="tx1"/>
                </a:solidFill>
                <a:latin typeface="Calibri" pitchFamily="34" charset="0"/>
              </a:defRPr>
            </a:lvl6pPr>
            <a:lvl7pPr marL="2932113" indent="-223838" fontAlgn="base">
              <a:spcBef>
                <a:spcPct val="0"/>
              </a:spcBef>
              <a:spcAft>
                <a:spcPct val="0"/>
              </a:spcAft>
              <a:defRPr>
                <a:solidFill>
                  <a:schemeClr val="tx1"/>
                </a:solidFill>
                <a:latin typeface="Calibri" pitchFamily="34" charset="0"/>
              </a:defRPr>
            </a:lvl7pPr>
            <a:lvl8pPr marL="3389313" indent="-223838" fontAlgn="base">
              <a:spcBef>
                <a:spcPct val="0"/>
              </a:spcBef>
              <a:spcAft>
                <a:spcPct val="0"/>
              </a:spcAft>
              <a:defRPr>
                <a:solidFill>
                  <a:schemeClr val="tx1"/>
                </a:solidFill>
                <a:latin typeface="Calibri" pitchFamily="34" charset="0"/>
              </a:defRPr>
            </a:lvl8pPr>
            <a:lvl9pPr marL="3846513" indent="-22383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BBC1216-A35B-468A-B746-41DC524E2BBD}" type="slidenum">
              <a:rPr lang="en-US" altLang="en-US" smtClean="0">
                <a:latin typeface="Arial" charset="0"/>
                <a:ea typeface="ＭＳ Ｐゴシック" pitchFamily="34" charset="-128"/>
              </a:rPr>
              <a:pPr fontAlgn="base">
                <a:spcBef>
                  <a:spcPct val="0"/>
                </a:spcBef>
                <a:spcAft>
                  <a:spcPct val="0"/>
                </a:spcAft>
                <a:defRPr/>
              </a:pPr>
              <a:t>6</a:t>
            </a:fld>
            <a:endParaRPr lang="en-US" altLang="en-US" smtClean="0">
              <a:latin typeface="Arial" charset="0"/>
              <a:ea typeface="ＭＳ Ｐゴシック" pitchFamily="34" charset="-128"/>
            </a:endParaRPr>
          </a:p>
        </p:txBody>
      </p:sp>
    </p:spTree>
    <p:extLst>
      <p:ext uri="{BB962C8B-B14F-4D97-AF65-F5344CB8AC3E}">
        <p14:creationId xmlns:p14="http://schemas.microsoft.com/office/powerpoint/2010/main" val="160098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0EEC281-F4D0-47D9-BFE3-8D415A5A8CD9}" type="slidenum">
              <a:rPr lang="en-US" altLang="en-US" smtClean="0">
                <a:latin typeface="Times" pitchFamily="18" charset="0"/>
              </a:rPr>
              <a:pPr fontAlgn="base">
                <a:spcBef>
                  <a:spcPct val="0"/>
                </a:spcBef>
                <a:spcAft>
                  <a:spcPct val="0"/>
                </a:spcAft>
                <a:defRPr/>
              </a:pPr>
              <a:t>9</a:t>
            </a:fld>
            <a:endParaRPr lang="en-US" altLang="en-US" smtClean="0">
              <a:latin typeface="Times" pitchFamily="18" charset="0"/>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ea typeface="ＭＳ Ｐゴシック" pitchFamily="34" charset="-128"/>
              </a:rPr>
              <a:t>Despite recent advances in the genetics of PAH, little known re: role of genetic variations re: pulmonary circulation in pathobiology of BPD&gt;..</a:t>
            </a:r>
          </a:p>
        </p:txBody>
      </p:sp>
    </p:spTree>
    <p:extLst>
      <p:ext uri="{BB962C8B-B14F-4D97-AF65-F5344CB8AC3E}">
        <p14:creationId xmlns:p14="http://schemas.microsoft.com/office/powerpoint/2010/main" val="281975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1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802E483-2588-4B3C-A971-00214A53F191}" type="slidenum">
              <a:rPr lang="en-US" altLang="en-US" smtClean="0"/>
              <a:pPr fontAlgn="base">
                <a:spcBef>
                  <a:spcPct val="0"/>
                </a:spcBef>
                <a:spcAft>
                  <a:spcPct val="0"/>
                </a:spcAft>
                <a:defRPr/>
              </a:pPr>
              <a:t>19</a:t>
            </a:fld>
            <a:endParaRPr lang="en-US" altLang="en-US" smtClean="0"/>
          </a:p>
        </p:txBody>
      </p:sp>
    </p:spTree>
    <p:extLst>
      <p:ext uri="{BB962C8B-B14F-4D97-AF65-F5344CB8AC3E}">
        <p14:creationId xmlns:p14="http://schemas.microsoft.com/office/powerpoint/2010/main" val="377411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2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CA64319-3EFC-4814-B387-4AC9EC86F819}" type="slidenum">
              <a:rPr lang="en-US" altLang="en-US" smtClean="0"/>
              <a:pPr fontAlgn="base">
                <a:spcBef>
                  <a:spcPct val="0"/>
                </a:spcBef>
                <a:spcAft>
                  <a:spcPct val="0"/>
                </a:spcAft>
                <a:defRPr/>
              </a:pPr>
              <a:t>29</a:t>
            </a:fld>
            <a:endParaRPr lang="en-US" altLang="en-US" smtClean="0"/>
          </a:p>
        </p:txBody>
      </p:sp>
    </p:spTree>
    <p:extLst>
      <p:ext uri="{BB962C8B-B14F-4D97-AF65-F5344CB8AC3E}">
        <p14:creationId xmlns:p14="http://schemas.microsoft.com/office/powerpoint/2010/main" val="380474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1. Prominent blood-filled vascular channels (C) are present within the bronco-arterial bundles in BPD lungs. A: HE stained image of an age matched control lung shows typical position of pulmonary vein (V)  that is separated from the neighboring broncho-arterial bundle  (B: bronchiole, A: pulmonary artery). Note the lack of prominent vessels other than the pulmonary arteries (A) near the airway (B). B: This normal vascular anatomy is disturbed in ACD lungs where thin walled and blood filled vessels (“misaligned veins”, V) are characteristic findings near pulmonary arteries (A) and bronchiole (B). C: Prominent vascular channels (C) near pulmonary arteries and airways, similar to those seen in ACD are present in lungs of patients with severe BPD (B: bronchiole, A: pulmonary artery, L: lymphatic vessel).</a:t>
            </a:r>
          </a:p>
        </p:txBody>
      </p:sp>
      <p:sp>
        <p:nvSpPr>
          <p:cNvPr id="223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8436519-2891-4DC4-A903-A0D31CCA9A8E}" type="slidenum">
              <a:rPr lang="en-US" altLang="en-US" smtClean="0"/>
              <a:pPr fontAlgn="base">
                <a:spcBef>
                  <a:spcPct val="0"/>
                </a:spcBef>
                <a:spcAft>
                  <a:spcPct val="0"/>
                </a:spcAft>
                <a:defRPr/>
              </a:pPr>
              <a:t>32</a:t>
            </a:fld>
            <a:endParaRPr lang="en-US" altLang="en-US" smtClean="0"/>
          </a:p>
        </p:txBody>
      </p:sp>
    </p:spTree>
    <p:extLst>
      <p:ext uri="{BB962C8B-B14F-4D97-AF65-F5344CB8AC3E}">
        <p14:creationId xmlns:p14="http://schemas.microsoft.com/office/powerpoint/2010/main" val="421408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3. Numerous prominent blood-filled vascular channels (C) are present within the bronco-arterial bundles in all lungs of patients with severe BPD (A-F)(B: bronchiole, A: pulmonary artery, L: lymphatic channel).</a:t>
            </a:r>
          </a:p>
        </p:txBody>
      </p:sp>
      <p:sp>
        <p:nvSpPr>
          <p:cNvPr id="224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26518CB-0662-4FFB-A718-409399EEC7B6}" type="slidenum">
              <a:rPr lang="en-US" altLang="en-US" smtClean="0"/>
              <a:pPr fontAlgn="base">
                <a:spcBef>
                  <a:spcPct val="0"/>
                </a:spcBef>
                <a:spcAft>
                  <a:spcPct val="0"/>
                </a:spcAft>
                <a:defRPr/>
              </a:pPr>
              <a:t>33</a:t>
            </a:fld>
            <a:endParaRPr lang="en-US" altLang="en-US" smtClean="0"/>
          </a:p>
        </p:txBody>
      </p:sp>
    </p:spTree>
    <p:extLst>
      <p:ext uri="{BB962C8B-B14F-4D97-AF65-F5344CB8AC3E}">
        <p14:creationId xmlns:p14="http://schemas.microsoft.com/office/powerpoint/2010/main" val="357265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2D4F14-08C0-452D-B4A8-A9B2FCF4BC2A}"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5EE258-0156-4094-B9D2-01CDE81CAD0B}" type="slidenum">
              <a:rPr lang="en-US"/>
              <a:pPr>
                <a:defRPr/>
              </a:pPr>
              <a:t>‹#›</a:t>
            </a:fld>
            <a:endParaRPr lang="en-US"/>
          </a:p>
        </p:txBody>
      </p:sp>
    </p:spTree>
    <p:extLst>
      <p:ext uri="{BB962C8B-B14F-4D97-AF65-F5344CB8AC3E}">
        <p14:creationId xmlns:p14="http://schemas.microsoft.com/office/powerpoint/2010/main" val="40847206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084A8F-009B-4735-A904-A429006AD088}"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92968B-5D5E-4899-8417-11BF355AE299}" type="slidenum">
              <a:rPr lang="en-US"/>
              <a:pPr>
                <a:defRPr/>
              </a:pPr>
              <a:t>‹#›</a:t>
            </a:fld>
            <a:endParaRPr lang="en-US"/>
          </a:p>
        </p:txBody>
      </p:sp>
    </p:spTree>
    <p:extLst>
      <p:ext uri="{BB962C8B-B14F-4D97-AF65-F5344CB8AC3E}">
        <p14:creationId xmlns:p14="http://schemas.microsoft.com/office/powerpoint/2010/main" val="100799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FC536-96F4-461A-B5DC-B4433648EA2C}"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2A9442-7249-47E7-9462-554E53903181}" type="slidenum">
              <a:rPr lang="en-US"/>
              <a:pPr>
                <a:defRPr/>
              </a:pPr>
              <a:t>‹#›</a:t>
            </a:fld>
            <a:endParaRPr lang="en-US"/>
          </a:p>
        </p:txBody>
      </p:sp>
    </p:spTree>
    <p:extLst>
      <p:ext uri="{BB962C8B-B14F-4D97-AF65-F5344CB8AC3E}">
        <p14:creationId xmlns:p14="http://schemas.microsoft.com/office/powerpoint/2010/main" val="3297872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73121D1-FF2A-4499-8676-323F60F7B78D}" type="slidenum">
              <a:rPr lang="en-US"/>
              <a:pPr>
                <a:defRPr/>
              </a:pPr>
              <a:t>‹#›</a:t>
            </a:fld>
            <a:endParaRPr lang="en-US"/>
          </a:p>
        </p:txBody>
      </p:sp>
    </p:spTree>
    <p:extLst>
      <p:ext uri="{BB962C8B-B14F-4D97-AF65-F5344CB8AC3E}">
        <p14:creationId xmlns:p14="http://schemas.microsoft.com/office/powerpoint/2010/main" val="268575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88ABAE-0645-40B2-83E0-633B7ABEC19B}"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FAF2A6-BA38-414D-A1A7-C4F336E1AA47}" type="slidenum">
              <a:rPr lang="en-US"/>
              <a:pPr>
                <a:defRPr/>
              </a:pPr>
              <a:t>‹#›</a:t>
            </a:fld>
            <a:endParaRPr lang="en-US"/>
          </a:p>
        </p:txBody>
      </p:sp>
    </p:spTree>
    <p:extLst>
      <p:ext uri="{BB962C8B-B14F-4D97-AF65-F5344CB8AC3E}">
        <p14:creationId xmlns:p14="http://schemas.microsoft.com/office/powerpoint/2010/main" val="22840798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6AD44A-D103-444F-87B1-33E1FDBB9BC5}"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0D7DB2-DE21-431D-8857-E3B7E497AC70}" type="slidenum">
              <a:rPr lang="en-US"/>
              <a:pPr>
                <a:defRPr/>
              </a:pPr>
              <a:t>‹#›</a:t>
            </a:fld>
            <a:endParaRPr lang="en-US"/>
          </a:p>
        </p:txBody>
      </p:sp>
    </p:spTree>
    <p:extLst>
      <p:ext uri="{BB962C8B-B14F-4D97-AF65-F5344CB8AC3E}">
        <p14:creationId xmlns:p14="http://schemas.microsoft.com/office/powerpoint/2010/main" val="1108881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5F1BCD0-F025-4BC0-B0EA-199E31549B8A}"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0EB90A-2CCC-4595-8A4B-2DDC47D0FC3E}" type="slidenum">
              <a:rPr lang="en-US"/>
              <a:pPr>
                <a:defRPr/>
              </a:pPr>
              <a:t>‹#›</a:t>
            </a:fld>
            <a:endParaRPr lang="en-US"/>
          </a:p>
        </p:txBody>
      </p:sp>
    </p:spTree>
    <p:extLst>
      <p:ext uri="{BB962C8B-B14F-4D97-AF65-F5344CB8AC3E}">
        <p14:creationId xmlns:p14="http://schemas.microsoft.com/office/powerpoint/2010/main" val="4157746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BA58900-DB95-4C08-8A7F-74F38CA7DC1B}" type="datetimeFigureOut">
              <a:rPr lang="en-US"/>
              <a:pPr>
                <a:defRPr/>
              </a:pPr>
              <a:t>1/12/2016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D3FFC6-DC61-4696-BA7F-B332C707F5E4}" type="slidenum">
              <a:rPr lang="en-US"/>
              <a:pPr>
                <a:defRPr/>
              </a:pPr>
              <a:t>‹#›</a:t>
            </a:fld>
            <a:endParaRPr lang="en-US"/>
          </a:p>
        </p:txBody>
      </p:sp>
    </p:spTree>
    <p:extLst>
      <p:ext uri="{BB962C8B-B14F-4D97-AF65-F5344CB8AC3E}">
        <p14:creationId xmlns:p14="http://schemas.microsoft.com/office/powerpoint/2010/main" val="427257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3956D50-7DA3-43E9-B37C-F0E1A170E0B2}" type="datetimeFigureOut">
              <a:rPr lang="en-US"/>
              <a:pPr>
                <a:defRPr/>
              </a:pPr>
              <a:t>1/12/2016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C5AF0FE-9840-41BD-A36A-56B83CE74E68}" type="slidenum">
              <a:rPr lang="en-US"/>
              <a:pPr>
                <a:defRPr/>
              </a:pPr>
              <a:t>‹#›</a:t>
            </a:fld>
            <a:endParaRPr lang="en-US"/>
          </a:p>
        </p:txBody>
      </p:sp>
    </p:spTree>
    <p:extLst>
      <p:ext uri="{BB962C8B-B14F-4D97-AF65-F5344CB8AC3E}">
        <p14:creationId xmlns:p14="http://schemas.microsoft.com/office/powerpoint/2010/main" val="16053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8C38071-4BA0-4053-BABE-97F30FF1E867}" type="datetimeFigureOut">
              <a:rPr lang="en-US"/>
              <a:pPr>
                <a:defRPr/>
              </a:pPr>
              <a:t>1/12/2016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12D792-258C-48EF-8F33-8C983D6032D5}" type="slidenum">
              <a:rPr lang="en-US"/>
              <a:pPr>
                <a:defRPr/>
              </a:pPr>
              <a:t>‹#›</a:t>
            </a:fld>
            <a:endParaRPr lang="en-US"/>
          </a:p>
        </p:txBody>
      </p:sp>
    </p:spTree>
    <p:extLst>
      <p:ext uri="{BB962C8B-B14F-4D97-AF65-F5344CB8AC3E}">
        <p14:creationId xmlns:p14="http://schemas.microsoft.com/office/powerpoint/2010/main" val="148958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8C1530-0399-454B-AC2C-441F23359EF1}"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966E4-674E-436F-8C51-F324BC23F3C1}" type="slidenum">
              <a:rPr lang="en-US"/>
              <a:pPr>
                <a:defRPr/>
              </a:pPr>
              <a:t>‹#›</a:t>
            </a:fld>
            <a:endParaRPr lang="en-US"/>
          </a:p>
        </p:txBody>
      </p:sp>
    </p:spTree>
    <p:extLst>
      <p:ext uri="{BB962C8B-B14F-4D97-AF65-F5344CB8AC3E}">
        <p14:creationId xmlns:p14="http://schemas.microsoft.com/office/powerpoint/2010/main" val="1254055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C60B0D-7317-46FF-B62C-463751A8A048}"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F06E6C-B64C-43B3-BBA5-9C0D056AFDE0}" type="slidenum">
              <a:rPr lang="en-US"/>
              <a:pPr>
                <a:defRPr/>
              </a:pPr>
              <a:t>‹#›</a:t>
            </a:fld>
            <a:endParaRPr lang="en-US"/>
          </a:p>
        </p:txBody>
      </p:sp>
    </p:spTree>
    <p:extLst>
      <p:ext uri="{BB962C8B-B14F-4D97-AF65-F5344CB8AC3E}">
        <p14:creationId xmlns:p14="http://schemas.microsoft.com/office/powerpoint/2010/main" val="155670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093DA9D-0165-4F3C-901D-7251E2B24D33}" type="datetimeFigureOut">
              <a:rPr lang="en-US"/>
              <a:pPr>
                <a:defRPr/>
              </a:pPr>
              <a:t>1/12/2016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6248E4B-10D0-47A6-B050-995028373260}" type="slidenum">
              <a:rPr lang="en-US"/>
              <a:pPr>
                <a:defRPr/>
              </a:pPr>
              <a:t>‹#›</a:t>
            </a:fld>
            <a:endParaRPr lang="en-US"/>
          </a:p>
        </p:txBody>
      </p:sp>
      <p:sp>
        <p:nvSpPr>
          <p:cNvPr id="7" name="Rectangle 6"/>
          <p:cNvSpPr/>
          <p:nvPr userDrawn="1"/>
        </p:nvSpPr>
        <p:spPr>
          <a:xfrm>
            <a:off x="0" y="0"/>
            <a:ext cx="9153525" cy="76200"/>
          </a:xfrm>
          <a:prstGeom prst="rect">
            <a:avLst/>
          </a:prstGeom>
          <a:gradFill flip="none" rotWithShape="1">
            <a:gsLst>
              <a:gs pos="0">
                <a:schemeClr val="accent1"/>
              </a:gs>
              <a:gs pos="100000">
                <a:srgbClr val="A602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rot="10800000">
            <a:off x="0" y="6781800"/>
            <a:ext cx="9153525" cy="76200"/>
          </a:xfrm>
          <a:prstGeom prst="rect">
            <a:avLst/>
          </a:prstGeom>
          <a:gradFill flip="none" rotWithShape="1">
            <a:gsLst>
              <a:gs pos="0">
                <a:schemeClr val="accent1"/>
              </a:gs>
              <a:gs pos="100000">
                <a:srgbClr val="A602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Calibri" pitchFamily="34" charset="0"/>
        </a:defRPr>
      </a:lvl2pPr>
      <a:lvl3pPr algn="ctr" rtl="0" eaLnBrk="0" fontAlgn="base" hangingPunct="0">
        <a:spcBef>
          <a:spcPct val="0"/>
        </a:spcBef>
        <a:spcAft>
          <a:spcPct val="0"/>
        </a:spcAft>
        <a:defRPr sz="4400" b="1">
          <a:solidFill>
            <a:schemeClr val="accent1"/>
          </a:solidFill>
          <a:latin typeface="Calibri" pitchFamily="34" charset="0"/>
        </a:defRPr>
      </a:lvl3pPr>
      <a:lvl4pPr algn="ctr" rtl="0" eaLnBrk="0" fontAlgn="base" hangingPunct="0">
        <a:spcBef>
          <a:spcPct val="0"/>
        </a:spcBef>
        <a:spcAft>
          <a:spcPct val="0"/>
        </a:spcAft>
        <a:defRPr sz="4400" b="1">
          <a:solidFill>
            <a:schemeClr val="accent1"/>
          </a:solidFill>
          <a:latin typeface="Calibri" pitchFamily="34" charset="0"/>
        </a:defRPr>
      </a:lvl4pPr>
      <a:lvl5pPr algn="ctr" rtl="0" eaLnBrk="0" fontAlgn="base" hangingPunct="0">
        <a:spcBef>
          <a:spcPct val="0"/>
        </a:spcBef>
        <a:spcAft>
          <a:spcPct val="0"/>
        </a:spcAft>
        <a:defRPr sz="4400" b="1">
          <a:solidFill>
            <a:schemeClr val="accent1"/>
          </a:solidFill>
          <a:latin typeface="Calibri" pitchFamily="34" charset="0"/>
        </a:defRPr>
      </a:lvl5pPr>
      <a:lvl6pPr marL="457200" algn="ctr" rtl="0" fontAlgn="base">
        <a:spcBef>
          <a:spcPct val="0"/>
        </a:spcBef>
        <a:spcAft>
          <a:spcPct val="0"/>
        </a:spcAft>
        <a:defRPr sz="4400" b="1">
          <a:solidFill>
            <a:schemeClr val="accent1"/>
          </a:solidFill>
          <a:latin typeface="Calibri" pitchFamily="34" charset="0"/>
        </a:defRPr>
      </a:lvl6pPr>
      <a:lvl7pPr marL="914400" algn="ctr" rtl="0" fontAlgn="base">
        <a:spcBef>
          <a:spcPct val="0"/>
        </a:spcBef>
        <a:spcAft>
          <a:spcPct val="0"/>
        </a:spcAft>
        <a:defRPr sz="4400" b="1">
          <a:solidFill>
            <a:schemeClr val="accent1"/>
          </a:solidFill>
          <a:latin typeface="Calibri" pitchFamily="34" charset="0"/>
        </a:defRPr>
      </a:lvl7pPr>
      <a:lvl8pPr marL="1371600" algn="ctr" rtl="0" fontAlgn="base">
        <a:spcBef>
          <a:spcPct val="0"/>
        </a:spcBef>
        <a:spcAft>
          <a:spcPct val="0"/>
        </a:spcAft>
        <a:defRPr sz="4400" b="1">
          <a:solidFill>
            <a:schemeClr val="accent1"/>
          </a:solidFill>
          <a:latin typeface="Calibri" pitchFamily="34" charset="0"/>
        </a:defRPr>
      </a:lvl8pPr>
      <a:lvl9pPr marL="1828800" algn="ctr" rtl="0" fontAlgn="base">
        <a:spcBef>
          <a:spcPct val="0"/>
        </a:spcBef>
        <a:spcAft>
          <a:spcPct val="0"/>
        </a:spcAft>
        <a:defRPr sz="4400" b="1">
          <a:solidFill>
            <a:schemeClr val="accent1"/>
          </a:solidFill>
          <a:latin typeface="Calibri" pitchFamily="34" charset="0"/>
        </a:defRPr>
      </a:lvl9pPr>
    </p:titleStyle>
    <p:bodyStyle>
      <a:lvl1pPr marL="342900" indent="-342900" algn="l" rtl="0" eaLnBrk="0" fontAlgn="base" hangingPunct="0">
        <a:spcBef>
          <a:spcPts val="600"/>
        </a:spcBef>
        <a:spcAft>
          <a:spcPts val="600"/>
        </a:spcAft>
        <a:buClr>
          <a:schemeClr val="accent1"/>
        </a:buClr>
        <a:buFont typeface="Arial" charset="0"/>
        <a:buChar char="•"/>
        <a:defRPr sz="3200" kern="1200">
          <a:solidFill>
            <a:srgbClr val="262626"/>
          </a:solidFill>
          <a:latin typeface="+mn-lt"/>
          <a:ea typeface="+mn-ea"/>
          <a:cs typeface="+mn-cs"/>
        </a:defRPr>
      </a:lvl1pPr>
      <a:lvl2pPr marL="742950" indent="-285750" algn="l" rtl="0" eaLnBrk="0" fontAlgn="base" hangingPunct="0">
        <a:spcBef>
          <a:spcPts val="600"/>
        </a:spcBef>
        <a:spcAft>
          <a:spcPts val="600"/>
        </a:spcAft>
        <a:buClr>
          <a:srgbClr val="A60235"/>
        </a:buClr>
        <a:buFont typeface="Arial" charset="0"/>
        <a:buChar char="–"/>
        <a:defRPr sz="2800" kern="1200">
          <a:solidFill>
            <a:srgbClr val="262626"/>
          </a:solidFill>
          <a:latin typeface="+mn-lt"/>
          <a:ea typeface="+mn-ea"/>
          <a:cs typeface="+mn-cs"/>
        </a:defRPr>
      </a:lvl2pPr>
      <a:lvl3pPr marL="1143000" indent="-228600" algn="l" rtl="0" eaLnBrk="0" fontAlgn="base" hangingPunct="0">
        <a:spcBef>
          <a:spcPts val="600"/>
        </a:spcBef>
        <a:spcAft>
          <a:spcPts val="600"/>
        </a:spcAft>
        <a:buClr>
          <a:schemeClr val="accent1"/>
        </a:buClr>
        <a:buFont typeface="Arial" charset="0"/>
        <a:buChar char="•"/>
        <a:defRPr sz="2400" kern="1200">
          <a:solidFill>
            <a:srgbClr val="262626"/>
          </a:solidFill>
          <a:latin typeface="+mn-lt"/>
          <a:ea typeface="+mn-ea"/>
          <a:cs typeface="+mn-cs"/>
        </a:defRPr>
      </a:lvl3pPr>
      <a:lvl4pPr marL="1600200" indent="-228600" algn="l" rtl="0" eaLnBrk="0" fontAlgn="base" hangingPunct="0">
        <a:spcBef>
          <a:spcPts val="600"/>
        </a:spcBef>
        <a:spcAft>
          <a:spcPts val="600"/>
        </a:spcAft>
        <a:buClr>
          <a:schemeClr val="accent1"/>
        </a:buClr>
        <a:buFont typeface="Arial" charset="0"/>
        <a:buChar char="–"/>
        <a:defRPr sz="2000" kern="1200">
          <a:solidFill>
            <a:srgbClr val="262626"/>
          </a:solidFill>
          <a:latin typeface="+mn-lt"/>
          <a:ea typeface="+mn-ea"/>
          <a:cs typeface="+mn-cs"/>
        </a:defRPr>
      </a:lvl4pPr>
      <a:lvl5pPr marL="2057400" indent="-228600" algn="l" rtl="0" eaLnBrk="0" fontAlgn="base" hangingPunct="0">
        <a:spcBef>
          <a:spcPts val="600"/>
        </a:spcBef>
        <a:spcAft>
          <a:spcPts val="600"/>
        </a:spcAft>
        <a:buClr>
          <a:schemeClr val="accent1"/>
        </a:buClr>
        <a:buFont typeface="Arial" charset="0"/>
        <a:buChar char="»"/>
        <a:defRPr sz="2000" kern="1200">
          <a:solidFill>
            <a:srgbClr val="26262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0" y="6248400"/>
            <a:ext cx="1704975"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81000"/>
            <a:ext cx="7772400" cy="1470025"/>
          </a:xfrm>
        </p:spPr>
        <p:txBody>
          <a:bodyPr/>
          <a:lstStyle/>
          <a:p>
            <a:r>
              <a:rPr lang="en-US" dirty="0" smtClean="0"/>
              <a:t/>
            </a:r>
            <a:br>
              <a:rPr lang="en-US" dirty="0" smtClean="0"/>
            </a:br>
            <a:r>
              <a:rPr lang="en-US" dirty="0" smtClean="0"/>
              <a:t>Pulmonary Vascular Disease in Bronchopulmonary Dysplasia</a:t>
            </a:r>
            <a:br>
              <a:rPr lang="en-US" dirty="0" smtClean="0"/>
            </a:br>
            <a:endParaRPr lang="en-US" dirty="0"/>
          </a:p>
        </p:txBody>
      </p:sp>
      <p:sp>
        <p:nvSpPr>
          <p:cNvPr id="3" name="Subtitle 2"/>
          <p:cNvSpPr>
            <a:spLocks noGrp="1"/>
          </p:cNvSpPr>
          <p:nvPr>
            <p:ph type="subTitle" idx="1"/>
          </p:nvPr>
        </p:nvSpPr>
        <p:spPr>
          <a:xfrm>
            <a:off x="1371600" y="1981200"/>
            <a:ext cx="6400800" cy="1752600"/>
          </a:xfrm>
        </p:spPr>
        <p:txBody>
          <a:bodyPr/>
          <a:lstStyle/>
          <a:p>
            <a:pPr>
              <a:spcBef>
                <a:spcPts val="0"/>
              </a:spcBef>
              <a:spcAft>
                <a:spcPts val="0"/>
              </a:spcAft>
            </a:pPr>
            <a:r>
              <a:rPr lang="en-US" dirty="0" smtClean="0">
                <a:solidFill>
                  <a:schemeClr val="tx1"/>
                </a:solidFill>
              </a:rPr>
              <a:t>Steven H. </a:t>
            </a:r>
            <a:r>
              <a:rPr lang="en-US" dirty="0" err="1" smtClean="0">
                <a:solidFill>
                  <a:schemeClr val="tx1"/>
                </a:solidFill>
              </a:rPr>
              <a:t>Abman</a:t>
            </a:r>
            <a:r>
              <a:rPr lang="en-US" dirty="0" smtClean="0">
                <a:solidFill>
                  <a:schemeClr val="tx1"/>
                </a:solidFill>
              </a:rPr>
              <a:t>, MD</a:t>
            </a:r>
          </a:p>
          <a:p>
            <a:pPr>
              <a:spcBef>
                <a:spcPts val="0"/>
              </a:spcBef>
              <a:spcAft>
                <a:spcPts val="0"/>
              </a:spcAft>
            </a:pPr>
            <a:r>
              <a:rPr lang="en-US" sz="2400" dirty="0" smtClean="0">
                <a:solidFill>
                  <a:schemeClr val="tx1"/>
                </a:solidFill>
              </a:rPr>
              <a:t>Professor of Pediatrics </a:t>
            </a:r>
          </a:p>
          <a:p>
            <a:pPr>
              <a:spcBef>
                <a:spcPts val="0"/>
              </a:spcBef>
              <a:spcAft>
                <a:spcPts val="0"/>
              </a:spcAft>
            </a:pPr>
            <a:r>
              <a:rPr lang="en-US" sz="2400" dirty="0" smtClean="0">
                <a:solidFill>
                  <a:schemeClr val="tx1"/>
                </a:solidFill>
              </a:rPr>
              <a:t>Director, Pediatric Heart Lung Center</a:t>
            </a:r>
          </a:p>
          <a:p>
            <a:pPr>
              <a:spcBef>
                <a:spcPts val="0"/>
              </a:spcBef>
              <a:spcAft>
                <a:spcPts val="0"/>
              </a:spcAft>
            </a:pPr>
            <a:r>
              <a:rPr lang="en-US" sz="2400" dirty="0" smtClean="0">
                <a:solidFill>
                  <a:schemeClr val="tx1"/>
                </a:solidFill>
              </a:rPr>
              <a:t>University of Colorado Denver Anschutz Medical Center and Children’s Hospital Colorado</a:t>
            </a:r>
          </a:p>
          <a:p>
            <a:pPr>
              <a:spcBef>
                <a:spcPts val="0"/>
              </a:spcBef>
              <a:spcAft>
                <a:spcPts val="0"/>
              </a:spcAft>
            </a:pPr>
            <a:r>
              <a:rPr lang="en-US" sz="2400" dirty="0" smtClean="0">
                <a:solidFill>
                  <a:schemeClr val="tx1"/>
                </a:solidFill>
              </a:rPr>
              <a:t>Aurora CO  80045 USA</a:t>
            </a:r>
          </a:p>
          <a:p>
            <a:pPr>
              <a:spcBef>
                <a:spcPts val="0"/>
              </a:spcBef>
              <a:spcAft>
                <a:spcPts val="0"/>
              </a:spcAft>
            </a:pPr>
            <a:endParaRPr lang="en-US" sz="2400" dirty="0">
              <a:solidFill>
                <a:schemeClr val="tx1"/>
              </a:solidFill>
            </a:endParaRPr>
          </a:p>
        </p:txBody>
      </p:sp>
      <p:pic>
        <p:nvPicPr>
          <p:cNvPr id="3077" name="Picture 3" descr="PPHNet 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51375"/>
            <a:ext cx="19367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descr="CU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6300" y="4651375"/>
            <a:ext cx="198913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phlc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9506" y="4572000"/>
            <a:ext cx="18049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81655"/>
            <a:ext cx="5029200" cy="669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53.jpg                                                         0001A069Macintosh HD                   B8A9EE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4813"/>
            <a:ext cx="518160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55.jpg                                                         0001A069Macintosh HD                   B8A9EE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85925"/>
            <a:ext cx="48006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smtClean="0"/>
              <a:t>Late Cardiopulmonary Disease</a:t>
            </a:r>
            <a:br>
              <a:rPr lang="en-US" altLang="en-US" dirty="0" smtClean="0"/>
            </a:br>
            <a:r>
              <a:rPr lang="en-US" altLang="en-US" dirty="0" smtClean="0"/>
              <a:t>in a Young Adult with BPD</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28600" y="274638"/>
            <a:ext cx="8686800" cy="1143000"/>
          </a:xfrm>
        </p:spPr>
        <p:txBody>
          <a:bodyPr/>
          <a:lstStyle/>
          <a:p>
            <a:r>
              <a:rPr lang="en-US" dirty="0" smtClean="0"/>
              <a:t>Low D</a:t>
            </a:r>
            <a:r>
              <a:rPr lang="en-US" baseline="-25000" dirty="0" smtClean="0"/>
              <a:t>L</a:t>
            </a:r>
            <a:r>
              <a:rPr lang="en-US" dirty="0" smtClean="0"/>
              <a:t>CO in Adult Survivors of BPD</a:t>
            </a:r>
            <a:endParaRPr lang="en-US" dirty="0"/>
          </a:p>
        </p:txBody>
      </p:sp>
      <p:sp>
        <p:nvSpPr>
          <p:cNvPr id="4" name="Content Placeholder 3"/>
          <p:cNvSpPr>
            <a:spLocks noGrp="1"/>
          </p:cNvSpPr>
          <p:nvPr>
            <p:ph idx="1"/>
          </p:nvPr>
        </p:nvSpPr>
        <p:spPr/>
        <p:txBody>
          <a:bodyPr/>
          <a:lstStyle/>
          <a:p>
            <a:endParaRPr lang="en-US"/>
          </a:p>
        </p:txBody>
      </p:sp>
      <p:pic>
        <p:nvPicPr>
          <p:cNvPr id="14340" name="Picture 3" descr="adult pft and dlc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1571625"/>
            <a:ext cx="6796088"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
          <p:cNvSpPr txBox="1">
            <a:spLocks noChangeArrowheads="1"/>
          </p:cNvSpPr>
          <p:nvPr/>
        </p:nvSpPr>
        <p:spPr bwMode="auto">
          <a:xfrm>
            <a:off x="152400" y="6397823"/>
            <a:ext cx="2735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(Wong PM et al. </a:t>
            </a:r>
            <a:r>
              <a:rPr lang="en-US" altLang="en-US" sz="1400" dirty="0" err="1">
                <a:solidFill>
                  <a:schemeClr val="tx1"/>
                </a:solidFill>
              </a:rPr>
              <a:t>Eur</a:t>
            </a:r>
            <a:r>
              <a:rPr lang="en-US" altLang="en-US" sz="1400" dirty="0">
                <a:solidFill>
                  <a:schemeClr val="tx1"/>
                </a:solidFill>
              </a:rPr>
              <a:t> </a:t>
            </a:r>
            <a:r>
              <a:rPr lang="en-US" altLang="en-US" sz="1400" dirty="0" err="1">
                <a:solidFill>
                  <a:schemeClr val="tx1"/>
                </a:solidFill>
              </a:rPr>
              <a:t>Respir</a:t>
            </a:r>
            <a:r>
              <a:rPr lang="en-US" altLang="en-US" sz="1400" dirty="0">
                <a:solidFill>
                  <a:schemeClr val="tx1"/>
                </a:solidFill>
              </a:rPr>
              <a:t> J, 2008)</a:t>
            </a:r>
          </a:p>
        </p:txBody>
      </p:sp>
      <p:sp>
        <p:nvSpPr>
          <p:cNvPr id="6" name="Oval 5"/>
          <p:cNvSpPr/>
          <p:nvPr/>
        </p:nvSpPr>
        <p:spPr>
          <a:xfrm>
            <a:off x="6786563" y="2873375"/>
            <a:ext cx="1219200" cy="324485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Late Pulmonary Hypertension is Associated with Poor Survival in BPD</a:t>
            </a:r>
            <a:endParaRPr lang="en-US" dirty="0"/>
          </a:p>
        </p:txBody>
      </p:sp>
      <p:pic>
        <p:nvPicPr>
          <p:cNvPr id="15364" name="Content Placeholder 3" descr="PH and BPD.jpg"/>
          <p:cNvPicPr>
            <a:picLocks noGrp="1" noChangeAspect="1"/>
          </p:cNvPicPr>
          <p:nvPr>
            <p:ph idx="1"/>
          </p:nvPr>
        </p:nvPicPr>
        <p:blipFill>
          <a:blip r:embed="rId2">
            <a:extLst>
              <a:ext uri="{28A0092B-C50C-407E-A947-70E740481C1C}">
                <a14:useLocalDpi xmlns:a14="http://schemas.microsoft.com/office/drawing/2010/main" val="0"/>
              </a:ext>
            </a:extLst>
          </a:blip>
          <a:srcRect l="-18707" r="-18707"/>
          <a:stretch>
            <a:fillRect/>
          </a:stretch>
        </p:blipFill>
        <p:spPr/>
      </p:pic>
      <p:sp>
        <p:nvSpPr>
          <p:cNvPr id="15365" name="TextBox 4"/>
          <p:cNvSpPr txBox="1">
            <a:spLocks noChangeArrowheads="1"/>
          </p:cNvSpPr>
          <p:nvPr/>
        </p:nvSpPr>
        <p:spPr bwMode="auto">
          <a:xfrm>
            <a:off x="152400" y="6397823"/>
            <a:ext cx="21364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(from </a:t>
            </a:r>
            <a:r>
              <a:rPr lang="en-US" altLang="en-US" sz="1400" dirty="0" err="1">
                <a:solidFill>
                  <a:schemeClr val="tx1"/>
                </a:solidFill>
              </a:rPr>
              <a:t>Khemani</a:t>
            </a:r>
            <a:r>
              <a:rPr lang="en-US" altLang="en-US" sz="1400" dirty="0">
                <a:solidFill>
                  <a:schemeClr val="tx1"/>
                </a:solidFill>
              </a:rPr>
              <a:t> et al, 2007)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7" name="Picture 4" descr="Slide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763" y="161925"/>
            <a:ext cx="8497887" cy="637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7350" y="212725"/>
            <a:ext cx="8685213" cy="1143000"/>
          </a:xfrm>
        </p:spPr>
        <p:txBody>
          <a:bodyPr rtlCol="0">
            <a:normAutofit fontScale="90000"/>
          </a:bodyPr>
          <a:lstStyle/>
          <a:p>
            <a:pPr eaLnBrk="1" fontAlgn="auto" hangingPunct="1">
              <a:spcAft>
                <a:spcPts val="0"/>
              </a:spcAft>
              <a:defRPr/>
            </a:pPr>
            <a:r>
              <a:rPr lang="en-US" dirty="0" smtClean="0"/>
              <a:t>Relationship of PH with Severity of BPD</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304800" y="381000"/>
            <a:ext cx="8534400" cy="1143000"/>
          </a:xfrm>
        </p:spPr>
        <p:txBody>
          <a:bodyPr/>
          <a:lstStyle/>
          <a:p>
            <a:pPr>
              <a:lnSpc>
                <a:spcPts val="4100"/>
              </a:lnSpc>
            </a:pPr>
            <a:r>
              <a:rPr lang="en-US" altLang="en-US" sz="3600" dirty="0" smtClean="0"/>
              <a:t>Issues in the Diagnosis and Management of Pulmonary Hypertension in BPD</a:t>
            </a:r>
          </a:p>
        </p:txBody>
      </p:sp>
      <p:sp>
        <p:nvSpPr>
          <p:cNvPr id="108547" name="Rectangle 3"/>
          <p:cNvSpPr>
            <a:spLocks noGrp="1" noChangeArrowheads="1"/>
          </p:cNvSpPr>
          <p:nvPr>
            <p:ph type="body" idx="1"/>
          </p:nvPr>
        </p:nvSpPr>
        <p:spPr>
          <a:xfrm>
            <a:off x="457200" y="1798637"/>
            <a:ext cx="8229600" cy="4525963"/>
          </a:xfrm>
        </p:spPr>
        <p:txBody>
          <a:bodyPr/>
          <a:lstStyle/>
          <a:p>
            <a:r>
              <a:rPr lang="en-US" altLang="en-US" dirty="0" smtClean="0"/>
              <a:t>Whom to screen?</a:t>
            </a:r>
          </a:p>
          <a:p>
            <a:r>
              <a:rPr lang="en-US" altLang="en-US" dirty="0" smtClean="0"/>
              <a:t>How to screen? </a:t>
            </a:r>
          </a:p>
          <a:p>
            <a:r>
              <a:rPr lang="en-US" altLang="en-US" dirty="0" smtClean="0"/>
              <a:t>When to screen?</a:t>
            </a:r>
          </a:p>
          <a:p>
            <a:r>
              <a:rPr lang="en-US" altLang="en-US" dirty="0" smtClean="0"/>
              <a:t>What is the diagnostic evaluation?</a:t>
            </a:r>
          </a:p>
          <a:p>
            <a:r>
              <a:rPr lang="en-US" altLang="en-US" dirty="0" smtClean="0"/>
              <a:t>What is the role of cardiac catheterization?</a:t>
            </a:r>
          </a:p>
          <a:p>
            <a:r>
              <a:rPr lang="en-US" altLang="en-US" dirty="0" smtClean="0"/>
              <a:t>Which therapies are effective in BPD?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85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85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85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85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altLang="en-US" smtClean="0"/>
              <a:t>Whom to Screen?</a:t>
            </a:r>
          </a:p>
        </p:txBody>
      </p:sp>
      <p:sp>
        <p:nvSpPr>
          <p:cNvPr id="165891" name="Rectangle 3"/>
          <p:cNvSpPr>
            <a:spLocks noGrp="1" noChangeArrowheads="1"/>
          </p:cNvSpPr>
          <p:nvPr>
            <p:ph type="body" idx="1"/>
          </p:nvPr>
        </p:nvSpPr>
        <p:spPr>
          <a:xfrm>
            <a:off x="457200" y="1447800"/>
            <a:ext cx="8229600" cy="4525963"/>
          </a:xfrm>
        </p:spPr>
        <p:txBody>
          <a:bodyPr/>
          <a:lstStyle/>
          <a:p>
            <a:r>
              <a:rPr lang="en-US" sz="2800" dirty="0" smtClean="0"/>
              <a:t>Extreme prematurity (&lt; 26 weeks)</a:t>
            </a:r>
          </a:p>
          <a:p>
            <a:r>
              <a:rPr lang="en-US" sz="2800" dirty="0" smtClean="0"/>
              <a:t>IUGR or pre-eclampsia</a:t>
            </a:r>
          </a:p>
          <a:p>
            <a:r>
              <a:rPr lang="en-US" sz="2800" dirty="0" smtClean="0"/>
              <a:t>Maternal smoking</a:t>
            </a:r>
          </a:p>
          <a:p>
            <a:r>
              <a:rPr lang="en-US" sz="2800" dirty="0" smtClean="0"/>
              <a:t>Prolonged ventilator course</a:t>
            </a:r>
          </a:p>
          <a:p>
            <a:r>
              <a:rPr lang="en-US" sz="2800" dirty="0" smtClean="0"/>
              <a:t>Inability to wean FiO</a:t>
            </a:r>
            <a:r>
              <a:rPr lang="en-US" sz="2800" baseline="-25000" dirty="0" smtClean="0"/>
              <a:t>2</a:t>
            </a:r>
            <a:r>
              <a:rPr lang="en-US" sz="2800" dirty="0" smtClean="0"/>
              <a:t>, lack of overall improvement with time, poor growth, recurrent “spells”</a:t>
            </a:r>
          </a:p>
          <a:p>
            <a:r>
              <a:rPr lang="en-US" sz="2800" dirty="0" smtClean="0"/>
              <a:t>Severity of BPD</a:t>
            </a:r>
          </a:p>
          <a:p>
            <a:r>
              <a:rPr lang="en-US" sz="2800" dirty="0" smtClean="0"/>
              <a:t>Or, All infants with BPD near term corrected age, even if clinically stable?</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8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8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8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8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5891">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5891">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5891">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5891">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5891">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5891">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5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88" y="6157913"/>
            <a:ext cx="9172575"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9" name="Title 1"/>
          <p:cNvSpPr>
            <a:spLocks noGrp="1"/>
          </p:cNvSpPr>
          <p:nvPr>
            <p:ph type="title"/>
          </p:nvPr>
        </p:nvSpPr>
        <p:spPr>
          <a:xfrm>
            <a:off x="457200" y="47624"/>
            <a:ext cx="8229600" cy="1143000"/>
          </a:xfrm>
        </p:spPr>
        <p:txBody>
          <a:bodyPr/>
          <a:lstStyle/>
          <a:p>
            <a:r>
              <a:rPr lang="en-US" altLang="en-US" sz="3200" dirty="0" smtClean="0"/>
              <a:t>Abnormal Placental Histopathology and High</a:t>
            </a:r>
            <a:br>
              <a:rPr lang="en-US" altLang="en-US" sz="3200" dirty="0" smtClean="0"/>
            </a:br>
            <a:r>
              <a:rPr lang="en-US" altLang="en-US" sz="3200" dirty="0" smtClean="0"/>
              <a:t> Risk for BPD and PH in Preterm Infants</a:t>
            </a:r>
          </a:p>
        </p:txBody>
      </p:sp>
      <p:sp>
        <p:nvSpPr>
          <p:cNvPr id="19460" name="TextBox 3"/>
          <p:cNvSpPr txBox="1">
            <a:spLocks noChangeArrowheads="1"/>
          </p:cNvSpPr>
          <p:nvPr/>
        </p:nvSpPr>
        <p:spPr bwMode="auto">
          <a:xfrm>
            <a:off x="5942013" y="6340475"/>
            <a:ext cx="249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a:solidFill>
                  <a:schemeClr val="bg1"/>
                </a:solidFill>
              </a:rPr>
              <a:t>(Mestan K et al, </a:t>
            </a:r>
            <a:r>
              <a:rPr lang="en-US" altLang="en-US" sz="1400" i="1">
                <a:solidFill>
                  <a:schemeClr val="bg1"/>
                </a:solidFill>
              </a:rPr>
              <a:t>Placenta</a:t>
            </a:r>
            <a:r>
              <a:rPr lang="en-US" altLang="en-US" sz="1400">
                <a:solidFill>
                  <a:schemeClr val="bg1"/>
                </a:solidFill>
              </a:rPr>
              <a:t>, 2014)</a:t>
            </a:r>
          </a:p>
        </p:txBody>
      </p:sp>
      <p:pic>
        <p:nvPicPr>
          <p:cNvPr id="19461" name="Picture 6" descr="mest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174750"/>
            <a:ext cx="732155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7"/>
          <p:cNvSpPr txBox="1">
            <a:spLocks noChangeArrowheads="1"/>
          </p:cNvSpPr>
          <p:nvPr/>
        </p:nvSpPr>
        <p:spPr bwMode="auto">
          <a:xfrm>
            <a:off x="152400" y="6397823"/>
            <a:ext cx="33075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(MVU = maternal vascular </a:t>
            </a:r>
            <a:r>
              <a:rPr lang="en-US" altLang="en-US" sz="1400" dirty="0" err="1">
                <a:solidFill>
                  <a:schemeClr val="tx1"/>
                </a:solidFill>
              </a:rPr>
              <a:t>underperfusion</a:t>
            </a:r>
            <a:r>
              <a:rPr lang="en-US" altLang="en-US" sz="1400" dirty="0">
                <a:solidFill>
                  <a:schemeClr val="tx1"/>
                </a:solidFill>
              </a:rPr>
              <a:t>)</a:t>
            </a:r>
          </a:p>
        </p:txBody>
      </p:sp>
      <p:sp>
        <p:nvSpPr>
          <p:cNvPr id="3" name="Rectangle 2"/>
          <p:cNvSpPr/>
          <p:nvPr/>
        </p:nvSpPr>
        <p:spPr>
          <a:xfrm>
            <a:off x="842963" y="2054470"/>
            <a:ext cx="7685087" cy="939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211138"/>
            <a:ext cx="8229600" cy="1143000"/>
          </a:xfrm>
        </p:spPr>
        <p:txBody>
          <a:bodyPr rtlCol="0">
            <a:normAutofit fontScale="90000"/>
          </a:bodyPr>
          <a:lstStyle/>
          <a:p>
            <a:pPr eaLnBrk="1" fontAlgn="auto" hangingPunct="1">
              <a:spcAft>
                <a:spcPts val="0"/>
              </a:spcAft>
              <a:defRPr/>
            </a:pPr>
            <a:r>
              <a:rPr lang="en-US" dirty="0" smtClean="0"/>
              <a:t>Intrauterine Growth Restriction and the Risk of PH in BPD Infants</a:t>
            </a:r>
            <a:endParaRPr lang="en-US" dirty="0"/>
          </a:p>
        </p:txBody>
      </p:sp>
      <p:pic>
        <p:nvPicPr>
          <p:cNvPr id="20484" name="Content Placeholder 5" descr="screenshot_01.jpg"/>
          <p:cNvPicPr>
            <a:picLocks noGrp="1" noChangeAspect="1"/>
          </p:cNvPicPr>
          <p:nvPr>
            <p:ph idx="1"/>
          </p:nvPr>
        </p:nvPicPr>
        <p:blipFill>
          <a:blip r:embed="rId2">
            <a:extLst>
              <a:ext uri="{28A0092B-C50C-407E-A947-70E740481C1C}">
                <a14:useLocalDpi xmlns:a14="http://schemas.microsoft.com/office/drawing/2010/main" val="0"/>
              </a:ext>
            </a:extLst>
          </a:blip>
          <a:srcRect l="-385" r="-385"/>
          <a:stretch>
            <a:fillRect/>
          </a:stretch>
        </p:blipFill>
        <p:spPr>
          <a:xfrm>
            <a:off x="457200" y="1727200"/>
            <a:ext cx="8229600" cy="4525963"/>
          </a:xfrm>
        </p:spPr>
      </p:pic>
      <p:sp>
        <p:nvSpPr>
          <p:cNvPr id="20485" name="TextBox 6"/>
          <p:cNvSpPr txBox="1">
            <a:spLocks noChangeArrowheads="1"/>
          </p:cNvSpPr>
          <p:nvPr/>
        </p:nvSpPr>
        <p:spPr bwMode="auto">
          <a:xfrm>
            <a:off x="190500" y="6397823"/>
            <a:ext cx="1539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(Check et al, 2013)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096000"/>
            <a:ext cx="9172575" cy="66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lstStyle/>
          <a:p>
            <a:r>
              <a:rPr lang="en-US" sz="4000" dirty="0" smtClean="0"/>
              <a:t>Potential Risk Factors for PH in BPD</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0577999"/>
              </p:ext>
            </p:extLst>
          </p:nvPr>
        </p:nvGraphicFramePr>
        <p:xfrm>
          <a:off x="457200" y="1031081"/>
          <a:ext cx="8229600" cy="4795838"/>
        </p:xfrm>
        <a:graphic>
          <a:graphicData uri="http://schemas.openxmlformats.org/drawingml/2006/table">
            <a:tbl>
              <a:tblPr firstRow="1" bandRow="1">
                <a:tableStyleId>{5C22544A-7EE6-4342-B048-85BDC9FD1C3A}</a:tableStyleId>
              </a:tblPr>
              <a:tblGrid>
                <a:gridCol w="2743200"/>
                <a:gridCol w="2743200"/>
                <a:gridCol w="2743200"/>
              </a:tblGrid>
              <a:tr h="370865">
                <a:tc>
                  <a:txBody>
                    <a:bodyPr/>
                    <a:lstStyle/>
                    <a:p>
                      <a:endParaRPr lang="en-US" sz="1800" dirty="0"/>
                    </a:p>
                  </a:txBody>
                  <a:tcPr marT="45723" marB="45723"/>
                </a:tc>
                <a:tc>
                  <a:txBody>
                    <a:bodyPr/>
                    <a:lstStyle/>
                    <a:p>
                      <a:r>
                        <a:rPr lang="en-US" sz="1800" dirty="0" smtClean="0"/>
                        <a:t>Minimal Risk</a:t>
                      </a:r>
                      <a:endParaRPr lang="en-US" sz="1800" dirty="0"/>
                    </a:p>
                  </a:txBody>
                  <a:tcPr marT="45723" marB="45723"/>
                </a:tc>
                <a:tc>
                  <a:txBody>
                    <a:bodyPr/>
                    <a:lstStyle/>
                    <a:p>
                      <a:r>
                        <a:rPr lang="en-US" sz="1800" dirty="0" smtClean="0"/>
                        <a:t>Higher Risks</a:t>
                      </a:r>
                      <a:endParaRPr lang="en-US" sz="1800" dirty="0"/>
                    </a:p>
                  </a:txBody>
                  <a:tcPr marT="45723" marB="45723"/>
                </a:tc>
              </a:tr>
              <a:tr h="370865">
                <a:tc>
                  <a:txBody>
                    <a:bodyPr/>
                    <a:lstStyle/>
                    <a:p>
                      <a:r>
                        <a:rPr lang="en-US" sz="1800" dirty="0" smtClean="0"/>
                        <a:t>Gestational Age</a:t>
                      </a:r>
                      <a:endParaRPr lang="en-US" sz="1800" dirty="0"/>
                    </a:p>
                  </a:txBody>
                  <a:tcPr marT="45723" marB="45723"/>
                </a:tc>
                <a:tc>
                  <a:txBody>
                    <a:bodyPr/>
                    <a:lstStyle/>
                    <a:p>
                      <a:r>
                        <a:rPr lang="en-US" sz="1800" u="sng" dirty="0" smtClean="0"/>
                        <a:t> &gt;</a:t>
                      </a:r>
                      <a:r>
                        <a:rPr lang="en-US" sz="1800" u="none" baseline="0" dirty="0" smtClean="0"/>
                        <a:t>  </a:t>
                      </a:r>
                      <a:r>
                        <a:rPr lang="en-US" sz="1800" baseline="0" dirty="0" smtClean="0"/>
                        <a:t>28 weeks</a:t>
                      </a:r>
                      <a:endParaRPr lang="en-US" sz="1800" dirty="0"/>
                    </a:p>
                  </a:txBody>
                  <a:tcPr marT="45723" marB="45723"/>
                </a:tc>
                <a:tc>
                  <a:txBody>
                    <a:bodyPr/>
                    <a:lstStyle/>
                    <a:p>
                      <a:r>
                        <a:rPr lang="en-US" sz="1800" dirty="0" smtClean="0"/>
                        <a:t>&lt;</a:t>
                      </a:r>
                      <a:r>
                        <a:rPr lang="en-US" sz="1800" baseline="0" dirty="0" smtClean="0"/>
                        <a:t> 28 weeks</a:t>
                      </a:r>
                      <a:endParaRPr lang="en-US" sz="1800" dirty="0"/>
                    </a:p>
                  </a:txBody>
                  <a:tcPr marT="45723" marB="45723"/>
                </a:tc>
              </a:tr>
              <a:tr h="9144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u="sng" dirty="0" smtClean="0"/>
                        <a:t>Perinatal risk factors</a:t>
                      </a:r>
                      <a:r>
                        <a:rPr lang="en-US" sz="1800" dirty="0" smtClean="0"/>
                        <a:t>: preeclampsia, </a:t>
                      </a:r>
                      <a:r>
                        <a:rPr lang="en-US" sz="1800" dirty="0" err="1" smtClean="0"/>
                        <a:t>chorio</a:t>
                      </a:r>
                      <a:r>
                        <a:rPr lang="en-US" sz="1800" dirty="0" smtClean="0"/>
                        <a:t>, IUGR,</a:t>
                      </a:r>
                      <a:r>
                        <a:rPr lang="en-US" sz="1800" baseline="0" dirty="0" smtClean="0"/>
                        <a:t> maternal smoking</a:t>
                      </a:r>
                      <a:endParaRPr lang="en-US" sz="1800" dirty="0" smtClean="0"/>
                    </a:p>
                  </a:txBody>
                  <a:tcPr marT="45723" marB="45723"/>
                </a:tc>
                <a:tc>
                  <a:txBody>
                    <a:bodyPr/>
                    <a:lstStyle/>
                    <a:p>
                      <a:r>
                        <a:rPr lang="en-US" sz="4400" dirty="0" smtClean="0"/>
                        <a:t>     -</a:t>
                      </a:r>
                      <a:endParaRPr lang="en-US" sz="4400" dirty="0"/>
                    </a:p>
                  </a:txBody>
                  <a:tcPr marT="45723" marB="45723"/>
                </a:tc>
                <a:tc>
                  <a:txBody>
                    <a:bodyPr/>
                    <a:lstStyle/>
                    <a:p>
                      <a:r>
                        <a:rPr lang="en-US" sz="3500" dirty="0" smtClean="0"/>
                        <a:t>     +</a:t>
                      </a:r>
                      <a:endParaRPr lang="en-US" sz="3500" dirty="0"/>
                    </a:p>
                  </a:txBody>
                  <a:tcPr marT="45723" marB="45723"/>
                </a:tc>
              </a:tr>
              <a:tr h="370865">
                <a:tc>
                  <a:txBody>
                    <a:bodyPr/>
                    <a:lstStyle/>
                    <a:p>
                      <a:r>
                        <a:rPr lang="en-US" sz="1800" dirty="0" smtClean="0"/>
                        <a:t>Echocardiography at </a:t>
                      </a:r>
                      <a:r>
                        <a:rPr lang="en-US" sz="1800" dirty="0" err="1" smtClean="0"/>
                        <a:t>dx</a:t>
                      </a:r>
                      <a:endParaRPr lang="en-US" sz="1800" dirty="0"/>
                    </a:p>
                  </a:txBody>
                  <a:tcPr marT="45723" marB="45723"/>
                </a:tc>
                <a:tc>
                  <a:txBody>
                    <a:bodyPr/>
                    <a:lstStyle/>
                    <a:p>
                      <a:r>
                        <a:rPr lang="en-US" sz="1800" dirty="0" smtClean="0"/>
                        <a:t>Mild </a:t>
                      </a:r>
                      <a:r>
                        <a:rPr lang="en-US" sz="1800" dirty="0" err="1" smtClean="0"/>
                        <a:t>septal</a:t>
                      </a:r>
                      <a:r>
                        <a:rPr lang="en-US" sz="1800" baseline="0" dirty="0" smtClean="0"/>
                        <a:t> flattening</a:t>
                      </a:r>
                      <a:endParaRPr lang="en-US" sz="1800" dirty="0"/>
                    </a:p>
                  </a:txBody>
                  <a:tcPr marT="45723" marB="45723"/>
                </a:tc>
                <a:tc>
                  <a:txBody>
                    <a:bodyPr/>
                    <a:lstStyle/>
                    <a:p>
                      <a:r>
                        <a:rPr lang="en-US" sz="1800" dirty="0" smtClean="0"/>
                        <a:t>RV enlargement, effusion</a:t>
                      </a:r>
                      <a:endParaRPr lang="en-US" sz="1800" dirty="0"/>
                    </a:p>
                  </a:txBody>
                  <a:tcPr marT="45723" marB="45723"/>
                </a:tc>
              </a:tr>
              <a:tr h="370865">
                <a:tc>
                  <a:txBody>
                    <a:bodyPr/>
                    <a:lstStyle/>
                    <a:p>
                      <a:r>
                        <a:rPr lang="en-US" sz="1800" dirty="0" smtClean="0"/>
                        <a:t>Pulmonary Vein </a:t>
                      </a:r>
                      <a:r>
                        <a:rPr lang="en-US" sz="1800" dirty="0" err="1" smtClean="0"/>
                        <a:t>Stenosis</a:t>
                      </a:r>
                      <a:endParaRPr lang="en-US" sz="1800" dirty="0"/>
                    </a:p>
                  </a:txBody>
                  <a:tcPr marT="45723" marB="45723"/>
                </a:tc>
                <a:tc>
                  <a:txBody>
                    <a:bodyPr/>
                    <a:lstStyle/>
                    <a:p>
                      <a:r>
                        <a:rPr lang="en-US" sz="1800" dirty="0" smtClean="0"/>
                        <a:t>absent</a:t>
                      </a:r>
                      <a:endParaRPr lang="en-US" sz="1800" dirty="0"/>
                    </a:p>
                  </a:txBody>
                  <a:tcPr marT="45723" marB="45723"/>
                </a:tc>
                <a:tc>
                  <a:txBody>
                    <a:bodyPr/>
                    <a:lstStyle/>
                    <a:p>
                      <a:r>
                        <a:rPr lang="en-US" sz="1800" dirty="0" smtClean="0"/>
                        <a:t>present</a:t>
                      </a:r>
                      <a:endParaRPr lang="en-US" sz="1800" dirty="0"/>
                    </a:p>
                  </a:txBody>
                  <a:tcPr marT="45723" marB="45723"/>
                </a:tc>
              </a:tr>
              <a:tr h="370865">
                <a:tc>
                  <a:txBody>
                    <a:bodyPr/>
                    <a:lstStyle/>
                    <a:p>
                      <a:r>
                        <a:rPr lang="en-US" sz="1800" dirty="0" smtClean="0"/>
                        <a:t>LV Diastolic Dysfunction</a:t>
                      </a:r>
                      <a:endParaRPr lang="en-US" sz="1800" dirty="0"/>
                    </a:p>
                  </a:txBody>
                  <a:tcPr marT="45723" marB="45723"/>
                </a:tc>
                <a:tc>
                  <a:txBody>
                    <a:bodyPr/>
                    <a:lstStyle/>
                    <a:p>
                      <a:r>
                        <a:rPr lang="en-US" sz="1800" dirty="0" smtClean="0"/>
                        <a:t>LVEDP &lt; 12 </a:t>
                      </a:r>
                      <a:endParaRPr lang="en-US" sz="1800" dirty="0"/>
                    </a:p>
                  </a:txBody>
                  <a:tcPr marT="45723" marB="45723"/>
                </a:tc>
                <a:tc>
                  <a:txBody>
                    <a:bodyPr/>
                    <a:lstStyle/>
                    <a:p>
                      <a:r>
                        <a:rPr lang="en-US" sz="1800" dirty="0" smtClean="0"/>
                        <a:t>LVEDP </a:t>
                      </a:r>
                      <a:r>
                        <a:rPr lang="en-US" sz="1800" u="sng" dirty="0" smtClean="0"/>
                        <a:t>&gt;</a:t>
                      </a:r>
                      <a:r>
                        <a:rPr lang="en-US" sz="1800" dirty="0" smtClean="0"/>
                        <a:t> 12</a:t>
                      </a:r>
                      <a:endParaRPr lang="en-US" sz="1800" dirty="0"/>
                    </a:p>
                  </a:txBody>
                  <a:tcPr marT="45723" marB="45723"/>
                </a:tc>
              </a:tr>
              <a:tr h="370865">
                <a:tc>
                  <a:txBody>
                    <a:bodyPr/>
                    <a:lstStyle/>
                    <a:p>
                      <a:r>
                        <a:rPr lang="en-US" sz="1800" dirty="0" smtClean="0"/>
                        <a:t>Catheterization: AVT</a:t>
                      </a:r>
                      <a:endParaRPr lang="en-US" sz="1800" dirty="0"/>
                    </a:p>
                  </a:txBody>
                  <a:tcPr marT="45723" marB="45723"/>
                </a:tc>
                <a:tc>
                  <a:txBody>
                    <a:bodyPr/>
                    <a:lstStyle/>
                    <a:p>
                      <a:r>
                        <a:rPr lang="en-US" sz="1800" dirty="0" smtClean="0"/>
                        <a:t>+  reactivity</a:t>
                      </a:r>
                      <a:endParaRPr lang="en-US" sz="1800" dirty="0"/>
                    </a:p>
                  </a:txBody>
                  <a:tcPr marT="45723" marB="45723"/>
                </a:tc>
                <a:tc>
                  <a:txBody>
                    <a:bodyPr/>
                    <a:lstStyle/>
                    <a:p>
                      <a:r>
                        <a:rPr lang="en-US" sz="1800" dirty="0" smtClean="0"/>
                        <a:t>-  reactivity</a:t>
                      </a:r>
                      <a:endParaRPr lang="en-US" sz="1800" dirty="0"/>
                    </a:p>
                  </a:txBody>
                  <a:tcPr marT="45723" marB="45723"/>
                </a:tc>
              </a:tr>
              <a:tr h="914459">
                <a:tc>
                  <a:txBody>
                    <a:bodyPr/>
                    <a:lstStyle/>
                    <a:p>
                      <a:r>
                        <a:rPr lang="en-US" sz="1800" dirty="0" smtClean="0"/>
                        <a:t>Catheterization: PVRI, CI,</a:t>
                      </a:r>
                      <a:r>
                        <a:rPr lang="en-US" sz="1800" baseline="0" dirty="0" smtClean="0"/>
                        <a:t>           </a:t>
                      </a:r>
                    </a:p>
                    <a:p>
                      <a:r>
                        <a:rPr lang="en-US" sz="1800" baseline="0" dirty="0" smtClean="0"/>
                        <a:t>           RAP, PA/</a:t>
                      </a:r>
                      <a:r>
                        <a:rPr lang="en-US" sz="1800" baseline="0" dirty="0" err="1" smtClean="0"/>
                        <a:t>AoP</a:t>
                      </a:r>
                      <a:r>
                        <a:rPr lang="en-US" sz="1800" baseline="0" dirty="0" smtClean="0"/>
                        <a:t> ratio</a:t>
                      </a:r>
                      <a:endParaRPr lang="en-US" sz="1800" dirty="0"/>
                    </a:p>
                  </a:txBody>
                  <a:tcPr marT="45723" marB="45723"/>
                </a:tc>
                <a:tc>
                  <a:txBody>
                    <a:bodyPr/>
                    <a:lstStyle/>
                    <a:p>
                      <a:r>
                        <a:rPr lang="en-US" sz="1800" dirty="0" smtClean="0"/>
                        <a:t>PVRI &lt; 7 WU </a:t>
                      </a:r>
                      <a:r>
                        <a:rPr lang="en-US" sz="1800" dirty="0" err="1" smtClean="0"/>
                        <a:t>x</a:t>
                      </a:r>
                      <a:r>
                        <a:rPr lang="en-US" sz="1800" dirty="0" smtClean="0"/>
                        <a:t> m</a:t>
                      </a:r>
                      <a:r>
                        <a:rPr lang="en-US" sz="1800" baseline="30000" dirty="0" smtClean="0"/>
                        <a:t>2</a:t>
                      </a:r>
                      <a:r>
                        <a:rPr lang="en-US" sz="1800" dirty="0" smtClean="0"/>
                        <a:t>; CI</a:t>
                      </a:r>
                      <a:r>
                        <a:rPr lang="en-US" sz="1800" baseline="0" dirty="0" smtClean="0"/>
                        <a:t> </a:t>
                      </a:r>
                      <a:r>
                        <a:rPr lang="en-US" sz="1800" u="sng" baseline="0" dirty="0" smtClean="0"/>
                        <a:t>&gt;</a:t>
                      </a:r>
                      <a:r>
                        <a:rPr lang="en-US" sz="1800" baseline="0" dirty="0" smtClean="0"/>
                        <a:t> 3 L/min/m</a:t>
                      </a:r>
                      <a:r>
                        <a:rPr lang="en-US" sz="1800" baseline="30000" dirty="0" smtClean="0"/>
                        <a:t>2</a:t>
                      </a:r>
                      <a:r>
                        <a:rPr lang="en-US" sz="1800" baseline="0" dirty="0" smtClean="0"/>
                        <a:t>; RAP &lt; 4 mmHg; Ratio &lt; 0.5</a:t>
                      </a:r>
                      <a:endParaRPr lang="en-US" sz="1800" dirty="0"/>
                    </a:p>
                  </a:txBody>
                  <a:tcPr marT="45723" marB="45723"/>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PVRI </a:t>
                      </a:r>
                      <a:r>
                        <a:rPr lang="en-US" sz="1800" u="sng" dirty="0" smtClean="0"/>
                        <a:t>&gt;</a:t>
                      </a:r>
                      <a:r>
                        <a:rPr lang="en-US" sz="1800" dirty="0" smtClean="0"/>
                        <a:t> 7 WU </a:t>
                      </a:r>
                      <a:r>
                        <a:rPr lang="en-US" sz="1800" dirty="0" err="1" smtClean="0"/>
                        <a:t>x</a:t>
                      </a:r>
                      <a:r>
                        <a:rPr lang="en-US" sz="1800" dirty="0" smtClean="0"/>
                        <a:t> m</a:t>
                      </a:r>
                      <a:r>
                        <a:rPr lang="en-US" sz="1800" baseline="30000" dirty="0" smtClean="0"/>
                        <a:t>2</a:t>
                      </a:r>
                      <a:r>
                        <a:rPr lang="en-US" sz="1800" dirty="0" smtClean="0"/>
                        <a:t>; CI</a:t>
                      </a:r>
                      <a:r>
                        <a:rPr lang="en-US" sz="1800" baseline="0" dirty="0" smtClean="0"/>
                        <a:t> &lt; 3 L/min/m</a:t>
                      </a:r>
                      <a:r>
                        <a:rPr lang="en-US" sz="1800" baseline="30000" dirty="0" smtClean="0"/>
                        <a:t>2</a:t>
                      </a:r>
                      <a:r>
                        <a:rPr lang="en-US" sz="1800" baseline="0" dirty="0" smtClean="0"/>
                        <a:t>; RAP &gt; 4 mmHg; Ratio &gt; 0.5</a:t>
                      </a:r>
                      <a:endParaRPr lang="en-US" sz="1800" dirty="0" smtClean="0"/>
                    </a:p>
                  </a:txBody>
                  <a:tcPr marT="45723" marB="45723"/>
                </a:tc>
              </a:tr>
              <a:tr h="370865">
                <a:tc>
                  <a:txBody>
                    <a:bodyPr/>
                    <a:lstStyle/>
                    <a:p>
                      <a:r>
                        <a:rPr lang="en-US" sz="1800" dirty="0" smtClean="0"/>
                        <a:t>NT-pro-BNP</a:t>
                      </a:r>
                      <a:endParaRPr lang="en-US" sz="1800" dirty="0"/>
                    </a:p>
                  </a:txBody>
                  <a:tcPr marT="45723" marB="45723"/>
                </a:tc>
                <a:tc>
                  <a:txBody>
                    <a:bodyPr/>
                    <a:lstStyle/>
                    <a:p>
                      <a:r>
                        <a:rPr lang="en-US" sz="1800" dirty="0" smtClean="0"/>
                        <a:t>low</a:t>
                      </a:r>
                      <a:r>
                        <a:rPr lang="en-US" sz="1800" baseline="0" dirty="0" smtClean="0"/>
                        <a:t>, decreasing levels</a:t>
                      </a:r>
                      <a:endParaRPr lang="en-US" sz="1800" dirty="0"/>
                    </a:p>
                  </a:txBody>
                  <a:tcPr marT="45723" marB="45723"/>
                </a:tc>
                <a:tc>
                  <a:txBody>
                    <a:bodyPr/>
                    <a:lstStyle/>
                    <a:p>
                      <a:r>
                        <a:rPr lang="en-US" sz="1800" dirty="0" smtClean="0"/>
                        <a:t>High, sustained</a:t>
                      </a:r>
                      <a:r>
                        <a:rPr lang="en-US" sz="1800" baseline="0" dirty="0" smtClean="0"/>
                        <a:t> levels</a:t>
                      </a:r>
                      <a:endParaRPr lang="en-US" sz="1800" dirty="0"/>
                    </a:p>
                  </a:txBody>
                  <a:tcPr marT="45723" marB="45723"/>
                </a:tc>
              </a:tr>
              <a:tr h="370865">
                <a:tc>
                  <a:txBody>
                    <a:bodyPr/>
                    <a:lstStyle/>
                    <a:p>
                      <a:r>
                        <a:rPr lang="en-US" sz="1800" dirty="0" smtClean="0"/>
                        <a:t>Prolonged ventilator</a:t>
                      </a:r>
                      <a:r>
                        <a:rPr lang="en-US" sz="1800" baseline="0" dirty="0" smtClean="0"/>
                        <a:t> </a:t>
                      </a:r>
                      <a:r>
                        <a:rPr lang="en-US" sz="1800" baseline="0" dirty="0" err="1" smtClean="0"/>
                        <a:t>tx</a:t>
                      </a:r>
                      <a:endParaRPr lang="en-US" sz="1800" dirty="0"/>
                    </a:p>
                  </a:txBody>
                  <a:tcPr marT="45723" marB="45723"/>
                </a:tc>
                <a:tc>
                  <a:txBody>
                    <a:bodyPr/>
                    <a:lstStyle/>
                    <a:p>
                      <a:r>
                        <a:rPr lang="en-US" sz="1800" dirty="0" smtClean="0"/>
                        <a:t>Vent</a:t>
                      </a:r>
                      <a:r>
                        <a:rPr lang="en-US" sz="1800" baseline="0" dirty="0" smtClean="0"/>
                        <a:t>ilation </a:t>
                      </a:r>
                      <a:r>
                        <a:rPr lang="en-US" sz="1800" u="sng" baseline="0" dirty="0" smtClean="0"/>
                        <a:t>&lt;</a:t>
                      </a:r>
                      <a:r>
                        <a:rPr lang="en-US" sz="1800" baseline="0" dirty="0" smtClean="0"/>
                        <a:t> 1 month</a:t>
                      </a:r>
                    </a:p>
                  </a:txBody>
                  <a:tcPr marT="45723" marB="45723"/>
                </a:tc>
                <a:tc>
                  <a:txBody>
                    <a:bodyPr/>
                    <a:lstStyle/>
                    <a:p>
                      <a:r>
                        <a:rPr lang="en-US" sz="1800" dirty="0" smtClean="0"/>
                        <a:t>Ventilation</a:t>
                      </a:r>
                      <a:r>
                        <a:rPr lang="en-US" sz="1800" baseline="0" dirty="0" smtClean="0"/>
                        <a:t> &gt; 1 month</a:t>
                      </a:r>
                      <a:r>
                        <a:rPr lang="en-US" sz="1800" dirty="0" smtClean="0"/>
                        <a:t> </a:t>
                      </a:r>
                      <a:endParaRPr lang="en-US" sz="1800" dirty="0"/>
                    </a:p>
                  </a:txBody>
                  <a:tcPr marT="45723" marB="45723"/>
                </a:tc>
              </a:tr>
            </a:tbl>
          </a:graphicData>
        </a:graphic>
      </p:graphicFrame>
      <p:sp>
        <p:nvSpPr>
          <p:cNvPr id="21554" name="TextBox 4"/>
          <p:cNvSpPr txBox="1">
            <a:spLocks noChangeArrowheads="1"/>
          </p:cNvSpPr>
          <p:nvPr/>
        </p:nvSpPr>
        <p:spPr bwMode="auto">
          <a:xfrm>
            <a:off x="130968" y="6096000"/>
            <a:ext cx="888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200" u="sng" dirty="0">
                <a:solidFill>
                  <a:schemeClr val="tx1"/>
                </a:solidFill>
              </a:rPr>
              <a:t>Abbreviations</a:t>
            </a:r>
            <a:r>
              <a:rPr lang="en-US" altLang="en-US" sz="1200" dirty="0">
                <a:solidFill>
                  <a:schemeClr val="tx1"/>
                </a:solidFill>
              </a:rPr>
              <a:t>: AVT, acute </a:t>
            </a:r>
            <a:r>
              <a:rPr lang="en-US" altLang="en-US" sz="1200" dirty="0" err="1">
                <a:solidFill>
                  <a:schemeClr val="tx1"/>
                </a:solidFill>
              </a:rPr>
              <a:t>vasoreactivity</a:t>
            </a:r>
            <a:r>
              <a:rPr lang="en-US" altLang="en-US" sz="1200" dirty="0">
                <a:solidFill>
                  <a:schemeClr val="tx1"/>
                </a:solidFill>
              </a:rPr>
              <a:t> testing; BNP, brain natriuretic peptide; CI, cardiac index;  dx, diagnosis; LV, Left ventricular; </a:t>
            </a:r>
          </a:p>
          <a:p>
            <a:pPr eaLnBrk="1" hangingPunct="1">
              <a:spcBef>
                <a:spcPct val="0"/>
              </a:spcBef>
              <a:spcAft>
                <a:spcPct val="0"/>
              </a:spcAft>
              <a:buClrTx/>
              <a:buFontTx/>
              <a:buNone/>
            </a:pPr>
            <a:r>
              <a:rPr lang="en-US" altLang="en-US" sz="1200" dirty="0">
                <a:solidFill>
                  <a:schemeClr val="tx1"/>
                </a:solidFill>
              </a:rPr>
              <a:t>PVRI, pulmonary vascular resistance index; PA/</a:t>
            </a:r>
            <a:r>
              <a:rPr lang="en-US" altLang="en-US" sz="1200" dirty="0" err="1">
                <a:solidFill>
                  <a:schemeClr val="tx1"/>
                </a:solidFill>
              </a:rPr>
              <a:t>AoP</a:t>
            </a:r>
            <a:r>
              <a:rPr lang="en-US" altLang="en-US" sz="1200" dirty="0">
                <a:solidFill>
                  <a:schemeClr val="tx1"/>
                </a:solidFill>
              </a:rPr>
              <a:t>, pulmonary artery to aortic pressure ratio; RAP, right atrial pressure;  RV, right ventricular.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2857500"/>
            <a:ext cx="7772400" cy="1143000"/>
          </a:xfrm>
        </p:spPr>
        <p:txBody>
          <a:bodyPr/>
          <a:lstStyle/>
          <a:p>
            <a:r>
              <a:rPr lang="en-US" altLang="en-US" dirty="0" smtClean="0"/>
              <a:t>Steven </a:t>
            </a:r>
            <a:r>
              <a:rPr lang="en-US" altLang="en-US" dirty="0" err="1" smtClean="0"/>
              <a:t>Abman</a:t>
            </a:r>
            <a:r>
              <a:rPr lang="en-US" altLang="en-US" dirty="0" smtClean="0"/>
              <a:t>, MD has no financial relationships or conflicts of interest to disclose except for a grant from Shire Pharmaceuticals for support of laboratory research.</a:t>
            </a:r>
          </a:p>
        </p:txBody>
      </p:sp>
      <p:sp>
        <p:nvSpPr>
          <p:cNvPr id="4100" name="Rectangle 27"/>
          <p:cNvSpPr>
            <a:spLocks noChangeArrowheads="1"/>
          </p:cNvSpPr>
          <p:nvPr/>
        </p:nvSpPr>
        <p:spPr bwMode="auto">
          <a:xfrm>
            <a:off x="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ltLang="en-US" smtClean="0"/>
              <a:t>How to Screen?</a:t>
            </a:r>
          </a:p>
        </p:txBody>
      </p:sp>
      <p:sp>
        <p:nvSpPr>
          <p:cNvPr id="166915" name="Rectangle 3"/>
          <p:cNvSpPr>
            <a:spLocks noGrp="1" noChangeArrowheads="1"/>
          </p:cNvSpPr>
          <p:nvPr>
            <p:ph type="body" idx="1"/>
          </p:nvPr>
        </p:nvSpPr>
        <p:spPr/>
        <p:txBody>
          <a:bodyPr/>
          <a:lstStyle/>
          <a:p>
            <a:r>
              <a:rPr lang="en-US" dirty="0" smtClean="0"/>
              <a:t>EKG lacks sensitivity for identifying premature infants at risk for pulmonary hypertension (PH)</a:t>
            </a:r>
          </a:p>
          <a:p>
            <a:r>
              <a:rPr lang="en-US" dirty="0" smtClean="0"/>
              <a:t>Echocardiogram is currently best non-invasive approach, but its efficacy in determining the presence or severity of PH in BPD as applied in clinical practice is uncertain</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6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69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2" name="Rectangle 2"/>
          <p:cNvSpPr>
            <a:spLocks noGrp="1" noChangeArrowheads="1"/>
          </p:cNvSpPr>
          <p:nvPr>
            <p:ph type="title"/>
          </p:nvPr>
        </p:nvSpPr>
        <p:spPr>
          <a:xfrm>
            <a:off x="533400" y="304800"/>
            <a:ext cx="8153400" cy="1143000"/>
          </a:xfrm>
        </p:spPr>
        <p:txBody>
          <a:bodyPr rtlCol="0">
            <a:noAutofit/>
          </a:bodyPr>
          <a:lstStyle/>
          <a:p>
            <a:pPr eaLnBrk="1" fontAlgn="auto" hangingPunct="1">
              <a:spcAft>
                <a:spcPts val="0"/>
              </a:spcAft>
              <a:defRPr/>
            </a:pPr>
            <a:r>
              <a:rPr lang="en-US" sz="3400" dirty="0">
                <a:ea typeface="ＭＳ Ｐゴシック" pitchFamily="-112" charset="-128"/>
                <a:cs typeface="ＭＳ Ｐゴシック" pitchFamily="-112" charset="-128"/>
              </a:rPr>
              <a:t>Utility of Echocardiograms in Assessments of Pulmonary Hypertension in BPD</a:t>
            </a:r>
          </a:p>
        </p:txBody>
      </p:sp>
      <p:pic>
        <p:nvPicPr>
          <p:cNvPr id="66564" name="Picture 4" descr="screenshot_02.tiff                                             000161FE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088" y="1905000"/>
            <a:ext cx="4089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5"/>
          <p:cNvSpPr>
            <a:spLocks noChangeShapeType="1"/>
          </p:cNvSpPr>
          <p:nvPr/>
        </p:nvSpPr>
        <p:spPr bwMode="auto">
          <a:xfrm>
            <a:off x="457200" y="15240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8" name="Text Box 6"/>
          <p:cNvSpPr txBox="1">
            <a:spLocks noChangeArrowheads="1"/>
          </p:cNvSpPr>
          <p:nvPr/>
        </p:nvSpPr>
        <p:spPr bwMode="auto">
          <a:xfrm>
            <a:off x="138112" y="6397823"/>
            <a:ext cx="2523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Mourani</a:t>
            </a:r>
            <a:r>
              <a:rPr lang="en-US" altLang="en-US" sz="1400" dirty="0">
                <a:solidFill>
                  <a:schemeClr val="tx1"/>
                </a:solidFill>
              </a:rPr>
              <a:t> et al, Pediatrics, 2008)</a:t>
            </a:r>
          </a:p>
        </p:txBody>
      </p:sp>
      <p:pic>
        <p:nvPicPr>
          <p:cNvPr id="23559" name="Picture 6" descr="screenshot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1981200"/>
            <a:ext cx="4892675"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79" name="Title 1"/>
          <p:cNvSpPr>
            <a:spLocks noGrp="1"/>
          </p:cNvSpPr>
          <p:nvPr>
            <p:ph type="title"/>
          </p:nvPr>
        </p:nvSpPr>
        <p:spPr>
          <a:xfrm>
            <a:off x="457200" y="0"/>
            <a:ext cx="8229600" cy="1143000"/>
          </a:xfrm>
        </p:spPr>
        <p:txBody>
          <a:bodyPr/>
          <a:lstStyle/>
          <a:p>
            <a:pPr eaLnBrk="1" hangingPunct="1"/>
            <a:r>
              <a:rPr lang="en-US" altLang="en-US" smtClean="0"/>
              <a:t>Use of Echocardiography in BPD</a:t>
            </a:r>
          </a:p>
        </p:txBody>
      </p:sp>
      <p:pic>
        <p:nvPicPr>
          <p:cNvPr id="24580" name="Picture 3" descr="mourani algo.jpg"/>
          <p:cNvPicPr>
            <a:picLocks noChangeAspect="1"/>
          </p:cNvPicPr>
          <p:nvPr/>
        </p:nvPicPr>
        <p:blipFill rotWithShape="1">
          <a:blip r:embed="rId2">
            <a:extLst>
              <a:ext uri="{28A0092B-C50C-407E-A947-70E740481C1C}">
                <a14:useLocalDpi xmlns:a14="http://schemas.microsoft.com/office/drawing/2010/main" val="0"/>
              </a:ext>
            </a:extLst>
          </a:blip>
          <a:srcRect b="2538"/>
          <a:stretch/>
        </p:blipFill>
        <p:spPr bwMode="auto">
          <a:xfrm>
            <a:off x="1958975" y="852488"/>
            <a:ext cx="5387975"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72200"/>
            <a:ext cx="9129713"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a:grpSpLocks/>
          </p:cNvGrpSpPr>
          <p:nvPr/>
        </p:nvGrpSpPr>
        <p:grpSpPr bwMode="auto">
          <a:xfrm>
            <a:off x="1981200" y="3200400"/>
            <a:ext cx="5334000" cy="3505200"/>
            <a:chOff x="1248" y="2016"/>
            <a:chExt cx="3360" cy="2208"/>
          </a:xfrm>
        </p:grpSpPr>
        <p:sp>
          <p:nvSpPr>
            <p:cNvPr id="25608" name="AutoShape 11"/>
            <p:cNvSpPr>
              <a:spLocks noChangeArrowheads="1"/>
            </p:cNvSpPr>
            <p:nvPr/>
          </p:nvSpPr>
          <p:spPr bwMode="auto">
            <a:xfrm>
              <a:off x="1248" y="2016"/>
              <a:ext cx="3168" cy="2208"/>
            </a:xfrm>
            <a:prstGeom prst="octagon">
              <a:avLst>
                <a:gd name="adj" fmla="val 29287"/>
              </a:avLst>
            </a:prstGeom>
            <a:noFill/>
            <a:ln w="381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25609" name="Text Box 12"/>
            <p:cNvSpPr txBox="1">
              <a:spLocks noChangeArrowheads="1"/>
            </p:cNvSpPr>
            <p:nvPr/>
          </p:nvSpPr>
          <p:spPr bwMode="auto">
            <a:xfrm>
              <a:off x="1632" y="3264"/>
              <a:ext cx="2976" cy="7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800" u="sng" dirty="0">
                  <a:solidFill>
                    <a:srgbClr val="660066"/>
                  </a:solidFill>
                </a:rPr>
                <a:t>Pulmonary Vascular Disease</a:t>
              </a:r>
              <a:endParaRPr lang="en-US" altLang="en-US" sz="1600" dirty="0">
                <a:solidFill>
                  <a:srgbClr val="660066"/>
                </a:solidFill>
              </a:endParaRPr>
            </a:p>
            <a:p>
              <a:pPr eaLnBrk="1" hangingPunct="1">
                <a:spcBef>
                  <a:spcPct val="0"/>
                </a:spcBef>
                <a:spcAft>
                  <a:spcPct val="0"/>
                </a:spcAft>
                <a:buClrTx/>
                <a:buFontTx/>
                <a:buChar char="•"/>
              </a:pPr>
              <a:r>
                <a:rPr lang="en-US" altLang="en-US" sz="1600" dirty="0">
                  <a:solidFill>
                    <a:srgbClr val="660066"/>
                  </a:solidFill>
                </a:rPr>
                <a:t>  High tone and reactivity</a:t>
              </a:r>
            </a:p>
            <a:p>
              <a:pPr eaLnBrk="1" hangingPunct="1">
                <a:spcBef>
                  <a:spcPct val="0"/>
                </a:spcBef>
                <a:spcAft>
                  <a:spcPct val="0"/>
                </a:spcAft>
                <a:buClrTx/>
                <a:buFontTx/>
                <a:buChar char="•"/>
              </a:pPr>
              <a:r>
                <a:rPr lang="en-US" altLang="en-US" sz="1600" dirty="0">
                  <a:solidFill>
                    <a:srgbClr val="660066"/>
                  </a:solidFill>
                </a:rPr>
                <a:t>  Hypertensive arterial remodeling</a:t>
              </a:r>
            </a:p>
            <a:p>
              <a:pPr eaLnBrk="1" hangingPunct="1">
                <a:spcBef>
                  <a:spcPct val="0"/>
                </a:spcBef>
                <a:spcAft>
                  <a:spcPct val="0"/>
                </a:spcAft>
                <a:buClrTx/>
                <a:buFontTx/>
                <a:buChar char="•"/>
              </a:pPr>
              <a:r>
                <a:rPr lang="en-US" altLang="en-US" sz="1600" dirty="0">
                  <a:solidFill>
                    <a:srgbClr val="660066"/>
                  </a:solidFill>
                </a:rPr>
                <a:t>  Decreased vascular growth</a:t>
              </a:r>
              <a:endParaRPr lang="en-US" altLang="en-US" sz="2800" dirty="0">
                <a:solidFill>
                  <a:srgbClr val="660066"/>
                </a:solidFill>
              </a:endParaRPr>
            </a:p>
          </p:txBody>
        </p:sp>
      </p:grpSp>
      <p:sp>
        <p:nvSpPr>
          <p:cNvPr id="56322" name="Rectangle 2"/>
          <p:cNvSpPr>
            <a:spLocks noGrp="1" noChangeArrowheads="1"/>
          </p:cNvSpPr>
          <p:nvPr>
            <p:ph type="title"/>
          </p:nvPr>
        </p:nvSpPr>
        <p:spPr/>
        <p:txBody>
          <a:bodyPr/>
          <a:lstStyle/>
          <a:p>
            <a:r>
              <a:rPr lang="en-US" smtClean="0"/>
              <a:t>Elements of Pulmonary Hypertension in BPD</a:t>
            </a:r>
            <a:endParaRPr lang="en-US" dirty="0"/>
          </a:p>
        </p:txBody>
      </p:sp>
      <p:sp>
        <p:nvSpPr>
          <p:cNvPr id="25604" name="Text Box 3"/>
          <p:cNvSpPr txBox="1">
            <a:spLocks noChangeArrowheads="1"/>
          </p:cNvSpPr>
          <p:nvPr/>
        </p:nvSpPr>
        <p:spPr bwMode="auto">
          <a:xfrm>
            <a:off x="3530600" y="3489325"/>
            <a:ext cx="1945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000" b="1" dirty="0">
                <a:solidFill>
                  <a:schemeClr val="tx1"/>
                </a:solidFill>
              </a:rPr>
              <a:t>High Pulmonary </a:t>
            </a:r>
          </a:p>
          <a:p>
            <a:pPr eaLnBrk="1" hangingPunct="1">
              <a:spcBef>
                <a:spcPct val="0"/>
              </a:spcBef>
              <a:spcAft>
                <a:spcPct val="0"/>
              </a:spcAft>
              <a:buClrTx/>
              <a:buFontTx/>
              <a:buNone/>
            </a:pPr>
            <a:r>
              <a:rPr lang="en-US" altLang="en-US" sz="2000" b="1" dirty="0">
                <a:solidFill>
                  <a:schemeClr val="tx1"/>
                </a:solidFill>
              </a:rPr>
              <a:t>Artery Pressure</a:t>
            </a:r>
            <a:endParaRPr lang="en-US" altLang="en-US" sz="2800" b="1" dirty="0">
              <a:solidFill>
                <a:schemeClr val="tx1"/>
              </a:solidFill>
            </a:endParaRPr>
          </a:p>
        </p:txBody>
      </p:sp>
      <p:grpSp>
        <p:nvGrpSpPr>
          <p:cNvPr id="2" name="Group 4"/>
          <p:cNvGrpSpPr>
            <a:grpSpLocks/>
          </p:cNvGrpSpPr>
          <p:nvPr/>
        </p:nvGrpSpPr>
        <p:grpSpPr bwMode="auto">
          <a:xfrm>
            <a:off x="685800" y="1752600"/>
            <a:ext cx="4800600" cy="3505200"/>
            <a:chOff x="432" y="1104"/>
            <a:chExt cx="3024" cy="2208"/>
          </a:xfrm>
        </p:grpSpPr>
        <p:sp>
          <p:nvSpPr>
            <p:cNvPr id="25612" name="AutoShape 5"/>
            <p:cNvSpPr>
              <a:spLocks noChangeArrowheads="1"/>
            </p:cNvSpPr>
            <p:nvPr/>
          </p:nvSpPr>
          <p:spPr bwMode="auto">
            <a:xfrm>
              <a:off x="432" y="1104"/>
              <a:ext cx="3024" cy="2208"/>
            </a:xfrm>
            <a:prstGeom prst="octagon">
              <a:avLst>
                <a:gd name="adj" fmla="val 29287"/>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25613" name="Text Box 6"/>
            <p:cNvSpPr txBox="1">
              <a:spLocks noChangeArrowheads="1"/>
            </p:cNvSpPr>
            <p:nvPr/>
          </p:nvSpPr>
          <p:spPr bwMode="auto">
            <a:xfrm>
              <a:off x="807" y="1305"/>
              <a:ext cx="130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800" u="sng">
                  <a:solidFill>
                    <a:srgbClr val="FF0000"/>
                  </a:solidFill>
                </a:rPr>
                <a:t>Lung Disease</a:t>
              </a:r>
              <a:endParaRPr lang="en-US" altLang="en-US" sz="1600">
                <a:solidFill>
                  <a:srgbClr val="FF0000"/>
                </a:solidFill>
              </a:endParaRPr>
            </a:p>
            <a:p>
              <a:pPr eaLnBrk="1" hangingPunct="1">
                <a:spcBef>
                  <a:spcPct val="0"/>
                </a:spcBef>
                <a:spcAft>
                  <a:spcPct val="0"/>
                </a:spcAft>
                <a:buClrTx/>
                <a:buFontTx/>
                <a:buChar char="•"/>
              </a:pPr>
              <a:r>
                <a:rPr lang="en-US" altLang="en-US" sz="1600">
                  <a:solidFill>
                    <a:srgbClr val="FF0000"/>
                  </a:solidFill>
                </a:rPr>
                <a:t> Hyperinflation</a:t>
              </a:r>
            </a:p>
            <a:p>
              <a:pPr eaLnBrk="1" hangingPunct="1">
                <a:spcBef>
                  <a:spcPct val="0"/>
                </a:spcBef>
                <a:spcAft>
                  <a:spcPct val="0"/>
                </a:spcAft>
                <a:buClrTx/>
                <a:buFontTx/>
                <a:buChar char="•"/>
              </a:pPr>
              <a:r>
                <a:rPr lang="en-US" altLang="en-US" sz="1600">
                  <a:solidFill>
                    <a:srgbClr val="FF0000"/>
                  </a:solidFill>
                </a:rPr>
                <a:t> Atelectasis</a:t>
              </a:r>
            </a:p>
            <a:p>
              <a:pPr eaLnBrk="1" hangingPunct="1">
                <a:spcBef>
                  <a:spcPct val="0"/>
                </a:spcBef>
                <a:spcAft>
                  <a:spcPct val="0"/>
                </a:spcAft>
                <a:buClrTx/>
                <a:buFontTx/>
                <a:buChar char="•"/>
              </a:pPr>
              <a:r>
                <a:rPr lang="en-US" altLang="en-US" sz="1600">
                  <a:solidFill>
                    <a:srgbClr val="FF0000"/>
                  </a:solidFill>
                </a:rPr>
                <a:t> Hypoxemia</a:t>
              </a:r>
            </a:p>
            <a:p>
              <a:pPr eaLnBrk="1" hangingPunct="1">
                <a:spcBef>
                  <a:spcPct val="0"/>
                </a:spcBef>
                <a:spcAft>
                  <a:spcPct val="0"/>
                </a:spcAft>
                <a:buClrTx/>
                <a:buFontTx/>
                <a:buChar char="•"/>
              </a:pPr>
              <a:r>
                <a:rPr lang="en-US" altLang="en-US" sz="1600">
                  <a:solidFill>
                    <a:srgbClr val="FF0000"/>
                  </a:solidFill>
                </a:rPr>
                <a:t> Hypercarbia</a:t>
              </a:r>
              <a:endParaRPr lang="en-US" altLang="en-US" sz="1600">
                <a:solidFill>
                  <a:srgbClr val="FFFF00"/>
                </a:solidFill>
              </a:endParaRPr>
            </a:p>
            <a:p>
              <a:pPr eaLnBrk="1" hangingPunct="1">
                <a:spcBef>
                  <a:spcPct val="0"/>
                </a:spcBef>
                <a:spcAft>
                  <a:spcPct val="0"/>
                </a:spcAft>
                <a:buClrTx/>
                <a:buFontTx/>
                <a:buNone/>
              </a:pPr>
              <a:endParaRPr lang="en-US" altLang="en-US" sz="2800">
                <a:solidFill>
                  <a:srgbClr val="FFFF00"/>
                </a:solidFill>
              </a:endParaRPr>
            </a:p>
          </p:txBody>
        </p:sp>
      </p:grpSp>
      <p:grpSp>
        <p:nvGrpSpPr>
          <p:cNvPr id="3" name="Group 7"/>
          <p:cNvGrpSpPr>
            <a:grpSpLocks/>
          </p:cNvGrpSpPr>
          <p:nvPr/>
        </p:nvGrpSpPr>
        <p:grpSpPr bwMode="auto">
          <a:xfrm>
            <a:off x="3505200" y="1752600"/>
            <a:ext cx="4800600" cy="3505200"/>
            <a:chOff x="2208" y="1104"/>
            <a:chExt cx="3024" cy="2208"/>
          </a:xfrm>
        </p:grpSpPr>
        <p:sp>
          <p:nvSpPr>
            <p:cNvPr id="25610" name="AutoShape 8"/>
            <p:cNvSpPr>
              <a:spLocks noChangeArrowheads="1"/>
            </p:cNvSpPr>
            <p:nvPr/>
          </p:nvSpPr>
          <p:spPr bwMode="auto">
            <a:xfrm>
              <a:off x="2208" y="1104"/>
              <a:ext cx="3024" cy="2208"/>
            </a:xfrm>
            <a:prstGeom prst="octagon">
              <a:avLst>
                <a:gd name="adj" fmla="val 29287"/>
              </a:avLst>
            </a:prstGeom>
            <a:noFill/>
            <a:ln w="3810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25611" name="Text Box 9"/>
            <p:cNvSpPr txBox="1">
              <a:spLocks noChangeArrowheads="1"/>
            </p:cNvSpPr>
            <p:nvPr/>
          </p:nvSpPr>
          <p:spPr bwMode="auto">
            <a:xfrm>
              <a:off x="3518" y="1248"/>
              <a:ext cx="1570" cy="9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800" u="sng">
                  <a:solidFill>
                    <a:srgbClr val="339966"/>
                  </a:solidFill>
                </a:rPr>
                <a:t>Heart Disease</a:t>
              </a:r>
              <a:endParaRPr lang="en-US" altLang="en-US" sz="1600">
                <a:solidFill>
                  <a:srgbClr val="339966"/>
                </a:solidFill>
              </a:endParaRPr>
            </a:p>
            <a:p>
              <a:pPr eaLnBrk="1" hangingPunct="1">
                <a:spcBef>
                  <a:spcPct val="0"/>
                </a:spcBef>
                <a:spcAft>
                  <a:spcPct val="0"/>
                </a:spcAft>
                <a:buClrTx/>
                <a:buFontTx/>
                <a:buChar char="•"/>
              </a:pPr>
              <a:r>
                <a:rPr lang="en-US" altLang="en-US" sz="1600">
                  <a:solidFill>
                    <a:srgbClr val="339966"/>
                  </a:solidFill>
                </a:rPr>
                <a:t>  RV Dysfunction</a:t>
              </a:r>
            </a:p>
            <a:p>
              <a:pPr eaLnBrk="1" hangingPunct="1">
                <a:spcBef>
                  <a:spcPct val="0"/>
                </a:spcBef>
                <a:spcAft>
                  <a:spcPct val="0"/>
                </a:spcAft>
                <a:buClrTx/>
                <a:buFontTx/>
                <a:buChar char="•"/>
              </a:pPr>
              <a:r>
                <a:rPr lang="en-US" altLang="en-US" sz="1600">
                  <a:solidFill>
                    <a:srgbClr val="339966"/>
                  </a:solidFill>
                </a:rPr>
                <a:t>  Impaired LV Contractility</a:t>
              </a:r>
            </a:p>
            <a:p>
              <a:pPr eaLnBrk="1" hangingPunct="1">
                <a:spcBef>
                  <a:spcPct val="0"/>
                </a:spcBef>
                <a:spcAft>
                  <a:spcPct val="0"/>
                </a:spcAft>
                <a:buClrTx/>
                <a:buFontTx/>
                <a:buChar char="•"/>
              </a:pPr>
              <a:r>
                <a:rPr lang="en-US" altLang="en-US" sz="1600">
                  <a:solidFill>
                    <a:srgbClr val="339966"/>
                  </a:solidFill>
                </a:rPr>
                <a:t>  LV Diastolic Dysfunction</a:t>
              </a:r>
            </a:p>
            <a:p>
              <a:pPr eaLnBrk="1" hangingPunct="1">
                <a:spcBef>
                  <a:spcPct val="0"/>
                </a:spcBef>
                <a:spcAft>
                  <a:spcPct val="0"/>
                </a:spcAft>
                <a:buClrTx/>
                <a:buFontTx/>
                <a:buChar char="•"/>
              </a:pPr>
              <a:r>
                <a:rPr lang="en-US" altLang="en-US" sz="1600">
                  <a:solidFill>
                    <a:srgbClr val="339966"/>
                  </a:solidFill>
                </a:rPr>
                <a:t> Shunt (ASD, PDA, VSD)</a:t>
              </a:r>
              <a:endParaRPr lang="en-US" altLang="en-US" sz="2800">
                <a:solidFill>
                  <a:srgbClr val="339966"/>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76200"/>
            <a:ext cx="8229600" cy="1143000"/>
          </a:xfrm>
        </p:spPr>
        <p:txBody>
          <a:bodyPr/>
          <a:lstStyle/>
          <a:p>
            <a:r>
              <a:rPr lang="en-US" altLang="en-US" sz="3600" dirty="0" smtClean="0"/>
              <a:t>Diagnostic Approach to Infants with Pulmonary Hypertension in BPD</a:t>
            </a:r>
          </a:p>
        </p:txBody>
      </p:sp>
      <p:sp>
        <p:nvSpPr>
          <p:cNvPr id="111619" name="Rectangle 3"/>
          <p:cNvSpPr>
            <a:spLocks noGrp="1" noChangeArrowheads="1"/>
          </p:cNvSpPr>
          <p:nvPr>
            <p:ph type="body" idx="1"/>
          </p:nvPr>
        </p:nvSpPr>
        <p:spPr>
          <a:xfrm>
            <a:off x="457200" y="1295400"/>
            <a:ext cx="8229600" cy="4525963"/>
          </a:xfrm>
        </p:spPr>
        <p:txBody>
          <a:bodyPr/>
          <a:lstStyle/>
          <a:p>
            <a:pPr>
              <a:spcBef>
                <a:spcPts val="300"/>
              </a:spcBef>
              <a:spcAft>
                <a:spcPts val="300"/>
              </a:spcAft>
            </a:pPr>
            <a:r>
              <a:rPr lang="en-US" sz="2800" u="sng" dirty="0" smtClean="0"/>
              <a:t>Evaluation of Underlying Lung Disease:</a:t>
            </a:r>
          </a:p>
          <a:p>
            <a:pPr lvl="1">
              <a:spcBef>
                <a:spcPts val="300"/>
              </a:spcBef>
              <a:spcAft>
                <a:spcPts val="300"/>
              </a:spcAft>
            </a:pPr>
            <a:r>
              <a:rPr lang="en-US" sz="2400" dirty="0" smtClean="0"/>
              <a:t>Prolonged monitoring of O2 (awake, asleep,  feeds)</a:t>
            </a:r>
          </a:p>
          <a:p>
            <a:pPr lvl="1">
              <a:spcBef>
                <a:spcPts val="300"/>
              </a:spcBef>
              <a:spcAft>
                <a:spcPts val="300"/>
              </a:spcAft>
            </a:pPr>
            <a:r>
              <a:rPr lang="en-US" sz="2400" dirty="0" smtClean="0"/>
              <a:t>PaCO2 – contribution to PH or marker of disease severity, need for chronic (effective) ventilation?</a:t>
            </a:r>
          </a:p>
          <a:p>
            <a:pPr lvl="1">
              <a:spcBef>
                <a:spcPts val="300"/>
              </a:spcBef>
              <a:spcAft>
                <a:spcPts val="300"/>
              </a:spcAft>
            </a:pPr>
            <a:r>
              <a:rPr lang="en-US" sz="2400" dirty="0" smtClean="0"/>
              <a:t>Chronic aspiration (barium swallow, swallowing study, pH probe, impedance study)</a:t>
            </a:r>
          </a:p>
          <a:p>
            <a:pPr lvl="1">
              <a:spcBef>
                <a:spcPts val="300"/>
              </a:spcBef>
              <a:spcAft>
                <a:spcPts val="300"/>
              </a:spcAft>
            </a:pPr>
            <a:r>
              <a:rPr lang="en-US" sz="2400" dirty="0" smtClean="0"/>
              <a:t>Sleep study</a:t>
            </a:r>
          </a:p>
          <a:p>
            <a:pPr lvl="1">
              <a:spcBef>
                <a:spcPts val="300"/>
              </a:spcBef>
              <a:spcAft>
                <a:spcPts val="300"/>
              </a:spcAft>
            </a:pPr>
            <a:r>
              <a:rPr lang="en-US" sz="2400" dirty="0" smtClean="0"/>
              <a:t>Structural airway disease: flexible bronchoscopy</a:t>
            </a:r>
          </a:p>
          <a:p>
            <a:pPr lvl="1">
              <a:spcBef>
                <a:spcPts val="300"/>
              </a:spcBef>
              <a:spcAft>
                <a:spcPts val="300"/>
              </a:spcAft>
            </a:pPr>
            <a:r>
              <a:rPr lang="en-US" sz="2400" dirty="0" smtClean="0"/>
              <a:t>Reactive airways disease</a:t>
            </a:r>
          </a:p>
          <a:p>
            <a:pPr lvl="1">
              <a:spcBef>
                <a:spcPts val="300"/>
              </a:spcBef>
              <a:spcAft>
                <a:spcPts val="300"/>
              </a:spcAft>
            </a:pPr>
            <a:r>
              <a:rPr lang="en-US" sz="2400" dirty="0" smtClean="0"/>
              <a:t>Chest CT Scan</a:t>
            </a:r>
          </a:p>
          <a:p>
            <a:pPr>
              <a:spcBef>
                <a:spcPts val="300"/>
              </a:spcBef>
              <a:spcAft>
                <a:spcPts val="300"/>
              </a:spcAft>
            </a:pPr>
            <a:r>
              <a:rPr lang="en-US" sz="2800" u="sng" dirty="0" smtClean="0"/>
              <a:t>Cardiac Catheterization</a:t>
            </a:r>
          </a:p>
          <a:p>
            <a:pPr lvl="2">
              <a:spcBef>
                <a:spcPts val="300"/>
              </a:spcBef>
              <a:spcAft>
                <a:spcPts val="300"/>
              </a:spcAft>
            </a:pPr>
            <a:endParaRPr lang="en-US" sz="2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161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161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16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bldLvl="5"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Role of Cardiac Catheterization</a:t>
            </a:r>
            <a:endParaRPr lang="en-US" dirty="0"/>
          </a:p>
        </p:txBody>
      </p:sp>
      <p:sp>
        <p:nvSpPr>
          <p:cNvPr id="3" name="Content Placeholder 2"/>
          <p:cNvSpPr>
            <a:spLocks noGrp="1"/>
          </p:cNvSpPr>
          <p:nvPr>
            <p:ph idx="1"/>
          </p:nvPr>
        </p:nvSpPr>
        <p:spPr/>
        <p:txBody>
          <a:bodyPr/>
          <a:lstStyle/>
          <a:p>
            <a:pPr marL="342900" lvl="1" indent="-342900">
              <a:buClr>
                <a:schemeClr val="accent1"/>
              </a:buClr>
              <a:buFont typeface="Arial" charset="0"/>
              <a:buChar char="•"/>
            </a:pPr>
            <a:r>
              <a:rPr lang="en-US" sz="2600" dirty="0" smtClean="0"/>
              <a:t>Assess severity of pulmonary hypertension</a:t>
            </a:r>
          </a:p>
          <a:p>
            <a:pPr marL="342900" lvl="1" indent="-342900">
              <a:buClr>
                <a:schemeClr val="accent1"/>
              </a:buClr>
              <a:buFont typeface="Arial" charset="0"/>
              <a:buChar char="•"/>
            </a:pPr>
            <a:r>
              <a:rPr lang="en-US" sz="2600" dirty="0" smtClean="0"/>
              <a:t>Anatomic heart disease/shunt lesions (esp.  assessment of atrial septal defects)</a:t>
            </a:r>
          </a:p>
          <a:p>
            <a:pPr marL="342900" lvl="1" indent="-342900">
              <a:buClr>
                <a:schemeClr val="accent1"/>
              </a:buClr>
              <a:buFont typeface="Arial" charset="0"/>
              <a:buChar char="•"/>
            </a:pPr>
            <a:r>
              <a:rPr lang="en-US" sz="2600" dirty="0" smtClean="0"/>
              <a:t>Structural vascular abnormalities (</a:t>
            </a:r>
            <a:r>
              <a:rPr lang="en-US" sz="2600" dirty="0" err="1" smtClean="0"/>
              <a:t>eg</a:t>
            </a:r>
            <a:r>
              <a:rPr lang="en-US" sz="2600" dirty="0" smtClean="0"/>
              <a:t>, arterial stenosis, pulmonary vein stenosis, </a:t>
            </a:r>
            <a:r>
              <a:rPr lang="en-US" sz="2600" dirty="0" err="1" smtClean="0"/>
              <a:t>hemangiomatosis</a:t>
            </a:r>
            <a:r>
              <a:rPr lang="en-US" sz="2600" dirty="0" smtClean="0"/>
              <a:t>, others)</a:t>
            </a:r>
          </a:p>
          <a:p>
            <a:pPr marL="342900" lvl="1" indent="-342900">
              <a:buClr>
                <a:schemeClr val="accent1"/>
              </a:buClr>
              <a:buFont typeface="Arial" charset="0"/>
              <a:buChar char="•"/>
            </a:pPr>
            <a:r>
              <a:rPr lang="en-US" sz="2600" dirty="0" smtClean="0"/>
              <a:t>Assess cardiac function (LV dysfunction)</a:t>
            </a:r>
          </a:p>
          <a:p>
            <a:pPr marL="342900" lvl="1" indent="-342900">
              <a:buClr>
                <a:schemeClr val="accent1"/>
              </a:buClr>
              <a:buFont typeface="Arial" charset="0"/>
              <a:buChar char="•"/>
            </a:pPr>
            <a:r>
              <a:rPr lang="en-US" sz="2600" dirty="0" smtClean="0"/>
              <a:t>Catheter-based interventions (collaterals, stenosis, shunt)</a:t>
            </a:r>
          </a:p>
          <a:p>
            <a:pPr marL="342900" lvl="1" indent="-342900">
              <a:buClr>
                <a:schemeClr val="accent1"/>
              </a:buClr>
              <a:buFont typeface="Arial" charset="0"/>
              <a:buChar char="•"/>
            </a:pPr>
            <a:r>
              <a:rPr lang="en-US" sz="2600" dirty="0" smtClean="0"/>
              <a:t>Acute </a:t>
            </a:r>
            <a:r>
              <a:rPr lang="en-US" sz="2600" dirty="0" err="1" smtClean="0"/>
              <a:t>vasoreactivity</a:t>
            </a:r>
            <a:r>
              <a:rPr lang="en-US" sz="2600" dirty="0" smtClean="0"/>
              <a:t>/hypoxia testing for selection of chronic therapy</a:t>
            </a:r>
          </a:p>
          <a:p>
            <a:pPr marL="342900" lvl="1" indent="-342900">
              <a:buClr>
                <a:schemeClr val="accent1"/>
              </a:buClr>
              <a:buFont typeface="Arial" charset="0"/>
              <a:buChar char="•"/>
            </a:pPr>
            <a:endParaRPr lang="en-US" sz="2600" dirty="0" smtClean="0"/>
          </a:p>
          <a:p>
            <a:pPr marL="342900" lvl="1" indent="-342900">
              <a:buClr>
                <a:schemeClr val="accent1"/>
              </a:buClr>
              <a:buFont typeface="Arial" charset="0"/>
              <a:buChar char="•"/>
            </a:pPr>
            <a:endParaRPr lang="en-US" sz="2600" dirty="0" smtClean="0"/>
          </a:p>
          <a:p>
            <a:pPr marL="342900" lvl="1" indent="-342900">
              <a:buClr>
                <a:schemeClr val="accent1"/>
              </a:buClr>
              <a:buFont typeface="Arial" charset="0"/>
              <a:buChar char="•"/>
            </a:pPr>
            <a:endParaRPr lang="en-US" sz="2600" dirty="0" smtClean="0"/>
          </a:p>
          <a:p>
            <a:endParaRPr lang="en-US" sz="2600" dirty="0"/>
          </a:p>
        </p:txBody>
      </p:sp>
    </p:spTree>
    <p:extLst>
      <p:ext uri="{BB962C8B-B14F-4D97-AF65-F5344CB8AC3E}">
        <p14:creationId xmlns:p14="http://schemas.microsoft.com/office/powerpoint/2010/main" val="3761921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770" name="Picture 2" descr="BPD oxygen2                                                    000161FEMacintosh HD                   B8A9EE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990600"/>
            <a:ext cx="39274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3"/>
          <p:cNvGrpSpPr>
            <a:grpSpLocks/>
          </p:cNvGrpSpPr>
          <p:nvPr/>
        </p:nvGrpSpPr>
        <p:grpSpPr bwMode="auto">
          <a:xfrm>
            <a:off x="381000" y="1066800"/>
            <a:ext cx="4114800" cy="5257800"/>
            <a:chOff x="336" y="768"/>
            <a:chExt cx="2448" cy="3216"/>
          </a:xfrm>
        </p:grpSpPr>
        <p:pic>
          <p:nvPicPr>
            <p:cNvPr id="28679" name="Picture 4" descr="BPD Oxygen1                                                    000161FEMacintosh HD                   B8A9EE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768"/>
              <a:ext cx="2448"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5"/>
            <p:cNvSpPr>
              <a:spLocks noChangeArrowheads="1"/>
            </p:cNvSpPr>
            <p:nvPr/>
          </p:nvSpPr>
          <p:spPr bwMode="auto">
            <a:xfrm>
              <a:off x="336" y="3840"/>
              <a:ext cx="2448"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sp>
        <p:nvSpPr>
          <p:cNvPr id="28678" name="Text Box 7"/>
          <p:cNvSpPr txBox="1">
            <a:spLocks noChangeArrowheads="1"/>
          </p:cNvSpPr>
          <p:nvPr/>
        </p:nvSpPr>
        <p:spPr bwMode="auto">
          <a:xfrm>
            <a:off x="142875" y="6397823"/>
            <a:ext cx="1624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Abman</a:t>
            </a:r>
            <a:r>
              <a:rPr lang="en-US" altLang="en-US" sz="1400" dirty="0">
                <a:solidFill>
                  <a:schemeClr val="tx1"/>
                </a:solidFill>
              </a:rPr>
              <a:t> et al, 1985)</a:t>
            </a:r>
          </a:p>
        </p:txBody>
      </p:sp>
      <p:sp>
        <p:nvSpPr>
          <p:cNvPr id="2" name="Title 1"/>
          <p:cNvSpPr>
            <a:spLocks noGrp="1"/>
          </p:cNvSpPr>
          <p:nvPr>
            <p:ph type="title"/>
          </p:nvPr>
        </p:nvSpPr>
        <p:spPr>
          <a:xfrm>
            <a:off x="228600" y="-76200"/>
            <a:ext cx="8686800" cy="1143000"/>
          </a:xfrm>
        </p:spPr>
        <p:txBody>
          <a:bodyPr/>
          <a:lstStyle/>
          <a:p>
            <a:r>
              <a:rPr lang="en-US" altLang="en-US" sz="3000" dirty="0" smtClean="0"/>
              <a:t>Increased Hypoxic Pulmonary Vasoconstriction in BPD</a:t>
            </a:r>
            <a:endParaRPr lang="en-US" sz="3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Left Ventricular Diastolic </a:t>
            </a:r>
            <a:br>
              <a:rPr lang="en-US" smtClean="0"/>
            </a:br>
            <a:r>
              <a:rPr lang="en-US" smtClean="0"/>
              <a:t>Dysfunction in BPD</a:t>
            </a:r>
            <a:endParaRPr lang="en-US" dirty="0"/>
          </a:p>
        </p:txBody>
      </p:sp>
      <p:pic>
        <p:nvPicPr>
          <p:cNvPr id="30724" name="Picture 3" descr="screenshot_01.jpg                                              000161FE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8305800"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50" y="6100763"/>
            <a:ext cx="908685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7" name="Rectangle 2"/>
          <p:cNvSpPr>
            <a:spLocks noGrp="1" noChangeArrowheads="1"/>
          </p:cNvSpPr>
          <p:nvPr>
            <p:ph type="title"/>
          </p:nvPr>
        </p:nvSpPr>
        <p:spPr/>
        <p:txBody>
          <a:bodyPr/>
          <a:lstStyle/>
          <a:p>
            <a:r>
              <a:rPr lang="en-US" altLang="en-US" smtClean="0"/>
              <a:t>Pulmonary Vein Stenosis in BPD</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267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pv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71688"/>
            <a:ext cx="3124200"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6"/>
          <p:cNvSpPr txBox="1">
            <a:spLocks noChangeArrowheads="1"/>
          </p:cNvSpPr>
          <p:nvPr/>
        </p:nvSpPr>
        <p:spPr bwMode="auto">
          <a:xfrm>
            <a:off x="147637" y="6397823"/>
            <a:ext cx="1754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Drossner</a:t>
            </a:r>
            <a:r>
              <a:rPr lang="en-US" altLang="en-US" sz="1400" dirty="0">
                <a:solidFill>
                  <a:schemeClr val="tx1"/>
                </a:solidFill>
              </a:rPr>
              <a:t> et al, 2008)</a:t>
            </a:r>
          </a:p>
        </p:txBody>
      </p:sp>
      <p:sp>
        <p:nvSpPr>
          <p:cNvPr id="31751" name="TextBox 7"/>
          <p:cNvSpPr txBox="1">
            <a:spLocks noChangeArrowheads="1"/>
          </p:cNvSpPr>
          <p:nvPr/>
        </p:nvSpPr>
        <p:spPr bwMode="auto">
          <a:xfrm>
            <a:off x="5334000" y="1524000"/>
            <a:ext cx="2170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u="sng">
                <a:solidFill>
                  <a:schemeClr val="tx1"/>
                </a:solidFill>
              </a:rPr>
              <a:t>High Mortality in PVS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 y="6100763"/>
            <a:ext cx="9086850"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000" dirty="0" smtClean="0"/>
              <a:t>Severe Pulmonary Hypertension in </a:t>
            </a:r>
            <a:br>
              <a:rPr lang="en-US" sz="4000" dirty="0" smtClean="0"/>
            </a:br>
            <a:r>
              <a:rPr lang="en-US" sz="4000" dirty="0" smtClean="0"/>
              <a:t>a Preterm Infant with BPD and PVS</a:t>
            </a:r>
            <a:endParaRPr lang="en-US" sz="4000" dirty="0"/>
          </a:p>
        </p:txBody>
      </p:sp>
      <p:pic>
        <p:nvPicPr>
          <p:cNvPr id="32772" name="Picture 2" descr="bpd pa remod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6" y="1871664"/>
            <a:ext cx="39735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b[pd PV remode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9176" y="1866902"/>
            <a:ext cx="3657600"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p:cNvSpPr txBox="1">
            <a:spLocks noChangeArrowheads="1"/>
          </p:cNvSpPr>
          <p:nvPr/>
        </p:nvSpPr>
        <p:spPr bwMode="auto">
          <a:xfrm>
            <a:off x="5264150" y="1425575"/>
            <a:ext cx="282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u="sng">
                <a:solidFill>
                  <a:schemeClr val="tx1"/>
                </a:solidFill>
              </a:rPr>
              <a:t>Pulmonary Vein Remodeling</a:t>
            </a:r>
          </a:p>
        </p:txBody>
      </p:sp>
      <p:sp>
        <p:nvSpPr>
          <p:cNvPr id="32775" name="TextBox 7"/>
          <p:cNvSpPr txBox="1">
            <a:spLocks noChangeArrowheads="1"/>
          </p:cNvSpPr>
          <p:nvPr/>
        </p:nvSpPr>
        <p:spPr bwMode="auto">
          <a:xfrm>
            <a:off x="1116013" y="1425575"/>
            <a:ext cx="3011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u="sng" dirty="0">
                <a:solidFill>
                  <a:schemeClr val="tx1"/>
                </a:solidFill>
              </a:rPr>
              <a:t>Pulmonary Artery Remodeling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r>
              <a:rPr lang="en-US" altLang="en-US" dirty="0" smtClean="0"/>
              <a:t>Goals of This Presentation</a:t>
            </a:r>
          </a:p>
        </p:txBody>
      </p:sp>
      <p:sp>
        <p:nvSpPr>
          <p:cNvPr id="3" name="Content Placeholder 2"/>
          <p:cNvSpPr>
            <a:spLocks noGrp="1"/>
          </p:cNvSpPr>
          <p:nvPr>
            <p:ph idx="1"/>
          </p:nvPr>
        </p:nvSpPr>
        <p:spPr/>
        <p:txBody>
          <a:bodyPr/>
          <a:lstStyle/>
          <a:p>
            <a:r>
              <a:rPr lang="en-US" altLang="en-US" dirty="0" smtClean="0"/>
              <a:t>Factors that contribute to the development and progression of pulmonary hypertension (PH) in BPD</a:t>
            </a:r>
          </a:p>
          <a:p>
            <a:r>
              <a:rPr lang="en-US" altLang="en-US" dirty="0" smtClean="0"/>
              <a:t>Diagnostic approaches to infants with BPD and PH</a:t>
            </a:r>
          </a:p>
          <a:p>
            <a:r>
              <a:rPr lang="en-US" altLang="en-US" dirty="0" smtClean="0"/>
              <a:t>Therapeutic strategies of PH in infants with BPD</a:t>
            </a:r>
          </a:p>
          <a:p>
            <a:endParaRPr lang="en-US" altLang="en-US" dirty="0" smtClean="0"/>
          </a:p>
          <a:p>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8" descr="Collatera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892300"/>
            <a:ext cx="3859212"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descr="Collatera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013" y="1892300"/>
            <a:ext cx="4321175"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Increased Systemic to Pulmonary Collaterals in BPD</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215063"/>
            <a:ext cx="38862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500062" y="406131"/>
            <a:ext cx="8229600" cy="1143000"/>
          </a:xfrm>
        </p:spPr>
        <p:txBody>
          <a:bodyPr rtlCol="0">
            <a:normAutofit fontScale="90000"/>
          </a:bodyPr>
          <a:lstStyle/>
          <a:p>
            <a:pPr eaLnBrk="1" fontAlgn="auto" hangingPunct="1">
              <a:spcAft>
                <a:spcPts val="0"/>
              </a:spcAft>
              <a:defRPr/>
            </a:pPr>
            <a:r>
              <a:rPr lang="en-US" dirty="0" smtClean="0"/>
              <a:t>Associated Cardiovascular Lesions in BPD Infants with Pulmonary Hypertension</a:t>
            </a:r>
            <a:endParaRPr lang="en-US" dirty="0"/>
          </a:p>
        </p:txBody>
      </p:sp>
      <p:sp>
        <p:nvSpPr>
          <p:cNvPr id="34821" name="Rectangle 5"/>
          <p:cNvSpPr>
            <a:spLocks noChangeArrowheads="1"/>
          </p:cNvSpPr>
          <p:nvPr/>
        </p:nvSpPr>
        <p:spPr bwMode="auto">
          <a:xfrm>
            <a:off x="133350" y="6393060"/>
            <a:ext cx="32340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(del Cerro et al. Pediatric </a:t>
            </a:r>
            <a:r>
              <a:rPr lang="en-US" altLang="en-US" sz="1400" dirty="0" err="1">
                <a:solidFill>
                  <a:schemeClr val="tx1"/>
                </a:solidFill>
              </a:rPr>
              <a:t>Pulmonol</a:t>
            </a:r>
            <a:r>
              <a:rPr lang="en-US" altLang="en-US" sz="1400" dirty="0">
                <a:solidFill>
                  <a:schemeClr val="tx1"/>
                </a:solidFill>
              </a:rPr>
              <a:t>, 2013)</a:t>
            </a:r>
          </a:p>
        </p:txBody>
      </p:sp>
      <p:sp>
        <p:nvSpPr>
          <p:cNvPr id="34822" name="TextBox 8"/>
          <p:cNvSpPr txBox="1">
            <a:spLocks noChangeArrowheads="1"/>
          </p:cNvSpPr>
          <p:nvPr/>
        </p:nvSpPr>
        <p:spPr bwMode="auto">
          <a:xfrm>
            <a:off x="4724400" y="5562600"/>
            <a:ext cx="3890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Char char="•"/>
            </a:pPr>
            <a:r>
              <a:rPr lang="en-US" altLang="en-US" sz="1800" dirty="0">
                <a:solidFill>
                  <a:schemeClr val="tx1"/>
                </a:solidFill>
              </a:rPr>
              <a:t>  Retrospective study of 29 patients</a:t>
            </a:r>
          </a:p>
          <a:p>
            <a:pPr eaLnBrk="1" hangingPunct="1">
              <a:spcBef>
                <a:spcPct val="0"/>
              </a:spcBef>
              <a:spcAft>
                <a:spcPct val="0"/>
              </a:spcAft>
              <a:buClrTx/>
              <a:buFontTx/>
              <a:buChar char="•"/>
            </a:pPr>
            <a:r>
              <a:rPr lang="en-US" altLang="en-US" sz="1800" dirty="0">
                <a:solidFill>
                  <a:schemeClr val="tx1"/>
                </a:solidFill>
              </a:rPr>
              <a:t>  21 patients had CT scans, 14 had </a:t>
            </a:r>
            <a:r>
              <a:rPr lang="en-US" altLang="en-US" sz="1800" dirty="0" err="1">
                <a:solidFill>
                  <a:schemeClr val="tx1"/>
                </a:solidFill>
              </a:rPr>
              <a:t>cath</a:t>
            </a:r>
            <a:endParaRPr lang="en-US" altLang="en-US" sz="1800" dirty="0">
              <a:solidFill>
                <a:schemeClr val="tx1"/>
              </a:solidFill>
            </a:endParaRPr>
          </a:p>
          <a:p>
            <a:pPr eaLnBrk="1" hangingPunct="1">
              <a:spcBef>
                <a:spcPct val="0"/>
              </a:spcBef>
              <a:spcAft>
                <a:spcPct val="0"/>
              </a:spcAft>
              <a:buClrTx/>
              <a:buFontTx/>
              <a:buChar char="•"/>
            </a:pPr>
            <a:r>
              <a:rPr lang="en-US" altLang="en-US" sz="1800" dirty="0">
                <a:solidFill>
                  <a:schemeClr val="tx1"/>
                </a:solidFill>
              </a:rPr>
              <a:t>  66% with one associated findings</a:t>
            </a:r>
          </a:p>
        </p:txBody>
      </p:sp>
      <p:graphicFrame>
        <p:nvGraphicFramePr>
          <p:cNvPr id="3" name="Table 2"/>
          <p:cNvGraphicFramePr>
            <a:graphicFrameLocks noGrp="1"/>
          </p:cNvGraphicFramePr>
          <p:nvPr>
            <p:extLst>
              <p:ext uri="{D42A27DB-BD31-4B8C-83A1-F6EECF244321}">
                <p14:modId xmlns:p14="http://schemas.microsoft.com/office/powerpoint/2010/main" val="857691744"/>
              </p:ext>
            </p:extLst>
          </p:nvPr>
        </p:nvGraphicFramePr>
        <p:xfrm>
          <a:off x="703385" y="2131255"/>
          <a:ext cx="7747000" cy="2753360"/>
        </p:xfrm>
        <a:graphic>
          <a:graphicData uri="http://schemas.openxmlformats.org/drawingml/2006/table">
            <a:tbl>
              <a:tblPr firstRow="1" bandRow="1">
                <a:tableStyleId>{5C22544A-7EE6-4342-B048-85BDC9FD1C3A}</a:tableStyleId>
              </a:tblPr>
              <a:tblGrid>
                <a:gridCol w="3873500"/>
                <a:gridCol w="3873500"/>
              </a:tblGrid>
              <a:tr h="480850">
                <a:tc>
                  <a:txBody>
                    <a:bodyPr/>
                    <a:lstStyle/>
                    <a:p>
                      <a:pPr algn="ctr"/>
                      <a:r>
                        <a:rPr lang="en-US" dirty="0" smtClean="0"/>
                        <a:t>Finding</a:t>
                      </a:r>
                      <a:endParaRPr lang="en-US" dirty="0"/>
                    </a:p>
                  </a:txBody>
                  <a:tcPr/>
                </a:tc>
                <a:tc>
                  <a:txBody>
                    <a:bodyPr/>
                    <a:lstStyle/>
                    <a:p>
                      <a:pPr algn="ctr"/>
                      <a:r>
                        <a:rPr lang="en-US" dirty="0" smtClean="0"/>
                        <a:t>% of Patients</a:t>
                      </a:r>
                      <a:endParaRPr lang="en-US" dirty="0"/>
                    </a:p>
                  </a:txBody>
                  <a:tcPr/>
                </a:tc>
              </a:tr>
              <a:tr h="480850">
                <a:tc>
                  <a:txBody>
                    <a:bodyPr/>
                    <a:lstStyle/>
                    <a:p>
                      <a:pPr algn="ctr"/>
                      <a:r>
                        <a:rPr lang="en-US" dirty="0" smtClean="0"/>
                        <a:t>PDA/ASD/PFO</a:t>
                      </a:r>
                      <a:endParaRPr lang="en-US" dirty="0"/>
                    </a:p>
                  </a:txBody>
                  <a:tcPr/>
                </a:tc>
                <a:tc>
                  <a:txBody>
                    <a:bodyPr/>
                    <a:lstStyle/>
                    <a:p>
                      <a:pPr algn="ctr"/>
                      <a:r>
                        <a:rPr lang="en-US" dirty="0" smtClean="0"/>
                        <a:t>50%</a:t>
                      </a:r>
                      <a:endParaRPr lang="en-US" dirty="0"/>
                    </a:p>
                  </a:txBody>
                  <a:tcPr/>
                </a:tc>
              </a:tr>
              <a:tr h="480850">
                <a:tc>
                  <a:txBody>
                    <a:bodyPr/>
                    <a:lstStyle/>
                    <a:p>
                      <a:pPr algn="ctr"/>
                      <a:r>
                        <a:rPr lang="en-US" dirty="0" smtClean="0"/>
                        <a:t>Pulmonary</a:t>
                      </a:r>
                      <a:r>
                        <a:rPr lang="en-US" baseline="0" dirty="0" smtClean="0"/>
                        <a:t> Vein Stenosis</a:t>
                      </a:r>
                      <a:endParaRPr lang="en-US" dirty="0"/>
                    </a:p>
                  </a:txBody>
                  <a:tcPr/>
                </a:tc>
                <a:tc>
                  <a:txBody>
                    <a:bodyPr/>
                    <a:lstStyle/>
                    <a:p>
                      <a:pPr algn="ctr"/>
                      <a:r>
                        <a:rPr lang="en-US" dirty="0" smtClean="0"/>
                        <a:t>27%</a:t>
                      </a:r>
                      <a:endParaRPr lang="en-US" dirty="0"/>
                    </a:p>
                  </a:txBody>
                  <a:tcPr/>
                </a:tc>
              </a:tr>
              <a:tr h="480850">
                <a:tc>
                  <a:txBody>
                    <a:bodyPr/>
                    <a:lstStyle/>
                    <a:p>
                      <a:pPr algn="ctr"/>
                      <a:r>
                        <a:rPr lang="en-US" dirty="0" err="1" smtClean="0"/>
                        <a:t>Aoerto</a:t>
                      </a:r>
                      <a:r>
                        <a:rPr lang="en-US" dirty="0" smtClean="0"/>
                        <a:t>-pulmonary Collaterals</a:t>
                      </a:r>
                      <a:endParaRPr lang="en-US" dirty="0"/>
                    </a:p>
                  </a:txBody>
                  <a:tcPr/>
                </a:tc>
                <a:tc>
                  <a:txBody>
                    <a:bodyPr/>
                    <a:lstStyle/>
                    <a:p>
                      <a:pPr algn="ctr"/>
                      <a:r>
                        <a:rPr lang="en-US" dirty="0" smtClean="0"/>
                        <a:t>35%</a:t>
                      </a:r>
                      <a:endParaRPr lang="en-US" dirty="0"/>
                    </a:p>
                  </a:txBody>
                  <a:tcPr/>
                </a:tc>
              </a:tr>
              <a:tr h="829960">
                <a:tc>
                  <a:txBody>
                    <a:bodyPr/>
                    <a:lstStyle/>
                    <a:p>
                      <a:pPr algn="ctr"/>
                      <a:r>
                        <a:rPr lang="en-US" dirty="0" smtClean="0"/>
                        <a:t>Left Ventricular End-Diastolic Pressure &gt; 12 mmHg</a:t>
                      </a:r>
                      <a:endParaRPr lang="en-US" dirty="0"/>
                    </a:p>
                  </a:txBody>
                  <a:tcPr/>
                </a:tc>
                <a:tc>
                  <a:txBody>
                    <a:bodyPr/>
                    <a:lstStyle/>
                    <a:p>
                      <a:pPr algn="ctr"/>
                      <a:r>
                        <a:rPr lang="en-US" dirty="0" smtClean="0"/>
                        <a:t>54%</a:t>
                      </a:r>
                      <a:endParaRPr lang="en-US"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 y="6215063"/>
            <a:ext cx="85852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843" name="Picture 8" descr="M:\BPD shunt paper\Images for figure\Control lung images\A99-37 B4 10xb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446338"/>
            <a:ext cx="2971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Box 15"/>
          <p:cNvSpPr txBox="1">
            <a:spLocks noChangeArrowheads="1"/>
          </p:cNvSpPr>
          <p:nvPr/>
        </p:nvSpPr>
        <p:spPr bwMode="auto">
          <a:xfrm>
            <a:off x="609600" y="3567113"/>
            <a:ext cx="2476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a:solidFill>
                  <a:schemeClr val="tx1"/>
                </a:solidFill>
              </a:rPr>
              <a:t>B</a:t>
            </a:r>
          </a:p>
        </p:txBody>
      </p:sp>
      <p:sp>
        <p:nvSpPr>
          <p:cNvPr id="35845" name="TextBox 18"/>
          <p:cNvSpPr txBox="1">
            <a:spLocks noChangeArrowheads="1"/>
          </p:cNvSpPr>
          <p:nvPr/>
        </p:nvSpPr>
        <p:spPr bwMode="auto">
          <a:xfrm>
            <a:off x="2133600" y="2963863"/>
            <a:ext cx="2524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a:solidFill>
                  <a:schemeClr val="tx1"/>
                </a:solidFill>
              </a:rPr>
              <a:t>V</a:t>
            </a:r>
          </a:p>
        </p:txBody>
      </p:sp>
      <p:sp>
        <p:nvSpPr>
          <p:cNvPr id="35846" name="TextBox 19"/>
          <p:cNvSpPr txBox="1">
            <a:spLocks noChangeArrowheads="1"/>
          </p:cNvSpPr>
          <p:nvPr/>
        </p:nvSpPr>
        <p:spPr bwMode="auto">
          <a:xfrm>
            <a:off x="228600" y="3490913"/>
            <a:ext cx="2555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a:solidFill>
                  <a:schemeClr val="tx1"/>
                </a:solidFill>
              </a:rPr>
              <a:t>A</a:t>
            </a:r>
          </a:p>
        </p:txBody>
      </p:sp>
      <p:pic>
        <p:nvPicPr>
          <p:cNvPr id="35847" name="Picture 3" descr="M:\BPD shunt paper\Images for figure\A09-18-24b-20x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46338"/>
            <a:ext cx="2843213"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8" name="Rectangle 30"/>
          <p:cNvSpPr>
            <a:spLocks noChangeArrowheads="1"/>
          </p:cNvSpPr>
          <p:nvPr/>
        </p:nvSpPr>
        <p:spPr bwMode="auto">
          <a:xfrm>
            <a:off x="7337425" y="2974975"/>
            <a:ext cx="347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5849" name="Rectangle 31"/>
          <p:cNvSpPr>
            <a:spLocks noChangeArrowheads="1"/>
          </p:cNvSpPr>
          <p:nvPr/>
        </p:nvSpPr>
        <p:spPr bwMode="auto">
          <a:xfrm>
            <a:off x="6821488" y="3862388"/>
            <a:ext cx="276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sp>
        <p:nvSpPr>
          <p:cNvPr id="35850" name="Rectangle 32"/>
          <p:cNvSpPr>
            <a:spLocks noChangeArrowheads="1"/>
          </p:cNvSpPr>
          <p:nvPr/>
        </p:nvSpPr>
        <p:spPr bwMode="auto">
          <a:xfrm>
            <a:off x="8369300" y="3568700"/>
            <a:ext cx="276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5851" name="Rectangle 33"/>
          <p:cNvSpPr>
            <a:spLocks noChangeArrowheads="1"/>
          </p:cNvSpPr>
          <p:nvPr/>
        </p:nvSpPr>
        <p:spPr bwMode="auto">
          <a:xfrm>
            <a:off x="8585200" y="2782888"/>
            <a:ext cx="2365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L</a:t>
            </a:r>
          </a:p>
        </p:txBody>
      </p:sp>
      <p:sp>
        <p:nvSpPr>
          <p:cNvPr id="35852" name="Rectangle 34"/>
          <p:cNvSpPr>
            <a:spLocks noChangeArrowheads="1"/>
          </p:cNvSpPr>
          <p:nvPr/>
        </p:nvSpPr>
        <p:spPr bwMode="auto">
          <a:xfrm>
            <a:off x="7772400" y="3871913"/>
            <a:ext cx="34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5853" name="TextBox 2"/>
          <p:cNvSpPr txBox="1">
            <a:spLocks noChangeArrowheads="1"/>
          </p:cNvSpPr>
          <p:nvPr/>
        </p:nvSpPr>
        <p:spPr bwMode="auto">
          <a:xfrm>
            <a:off x="923925" y="1933575"/>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chemeClr val="tx1"/>
                </a:solidFill>
              </a:rPr>
              <a:t>NORMAL                           ACD/MPV                                BPD		</a:t>
            </a:r>
          </a:p>
        </p:txBody>
      </p:sp>
      <p:pic>
        <p:nvPicPr>
          <p:cNvPr id="35854" name="Picture 3" descr="M:\ACD autopsy cases and images\A03-20-3a 20xe.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938" y="2457450"/>
            <a:ext cx="2951162" cy="2212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5" name="Rectangle 17"/>
          <p:cNvSpPr>
            <a:spLocks noChangeArrowheads="1"/>
          </p:cNvSpPr>
          <p:nvPr/>
        </p:nvSpPr>
        <p:spPr bwMode="auto">
          <a:xfrm>
            <a:off x="5638800" y="3171825"/>
            <a:ext cx="276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sp>
        <p:nvSpPr>
          <p:cNvPr id="35856" name="Rectangle 20"/>
          <p:cNvSpPr>
            <a:spLocks noChangeArrowheads="1"/>
          </p:cNvSpPr>
          <p:nvPr/>
        </p:nvSpPr>
        <p:spPr bwMode="auto">
          <a:xfrm>
            <a:off x="4964113" y="4024313"/>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5857" name="Rectangle 21"/>
          <p:cNvSpPr>
            <a:spLocks noChangeArrowheads="1"/>
          </p:cNvSpPr>
          <p:nvPr/>
        </p:nvSpPr>
        <p:spPr bwMode="auto">
          <a:xfrm>
            <a:off x="3810000" y="3033713"/>
            <a:ext cx="369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5858" name="Rectangle 22"/>
          <p:cNvSpPr>
            <a:spLocks noChangeArrowheads="1"/>
          </p:cNvSpPr>
          <p:nvPr/>
        </p:nvSpPr>
        <p:spPr bwMode="auto">
          <a:xfrm>
            <a:off x="4179888" y="2805113"/>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V</a:t>
            </a:r>
          </a:p>
        </p:txBody>
      </p:sp>
      <p:sp>
        <p:nvSpPr>
          <p:cNvPr id="35859" name="Rectangle 23"/>
          <p:cNvSpPr>
            <a:spLocks noChangeArrowheads="1"/>
          </p:cNvSpPr>
          <p:nvPr/>
        </p:nvSpPr>
        <p:spPr bwMode="auto">
          <a:xfrm>
            <a:off x="4322763" y="3482975"/>
            <a:ext cx="366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V</a:t>
            </a:r>
          </a:p>
        </p:txBody>
      </p:sp>
      <p:sp>
        <p:nvSpPr>
          <p:cNvPr id="35860" name="Rectangle 25"/>
          <p:cNvSpPr>
            <a:spLocks noChangeArrowheads="1"/>
          </p:cNvSpPr>
          <p:nvPr/>
        </p:nvSpPr>
        <p:spPr bwMode="auto">
          <a:xfrm>
            <a:off x="423863" y="3811588"/>
            <a:ext cx="32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a:solidFill>
                  <a:srgbClr val="000000"/>
                </a:solidFill>
              </a:rPr>
              <a:t>A</a:t>
            </a:r>
          </a:p>
        </p:txBody>
      </p:sp>
      <p:sp>
        <p:nvSpPr>
          <p:cNvPr id="35862" name="TextBox 36"/>
          <p:cNvSpPr txBox="1">
            <a:spLocks noChangeArrowheads="1"/>
          </p:cNvSpPr>
          <p:nvPr/>
        </p:nvSpPr>
        <p:spPr bwMode="auto">
          <a:xfrm>
            <a:off x="152400" y="6397823"/>
            <a:ext cx="49433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Galambos</a:t>
            </a:r>
            <a:r>
              <a:rPr lang="en-US" altLang="en-US" sz="1400" dirty="0">
                <a:solidFill>
                  <a:schemeClr val="tx1"/>
                </a:solidFill>
              </a:rPr>
              <a:t> C, Sims-Lucas S, </a:t>
            </a:r>
            <a:r>
              <a:rPr lang="en-US" altLang="en-US" sz="1400" dirty="0" err="1">
                <a:solidFill>
                  <a:schemeClr val="tx1"/>
                </a:solidFill>
              </a:rPr>
              <a:t>Abman</a:t>
            </a:r>
            <a:r>
              <a:rPr lang="en-US" altLang="en-US" sz="1400" dirty="0">
                <a:solidFill>
                  <a:schemeClr val="tx1"/>
                </a:solidFill>
              </a:rPr>
              <a:t> SH. </a:t>
            </a:r>
            <a:r>
              <a:rPr lang="en-US" altLang="en-US" sz="1400" i="1" dirty="0">
                <a:solidFill>
                  <a:schemeClr val="tx1"/>
                </a:solidFill>
              </a:rPr>
              <a:t>Ann Am </a:t>
            </a:r>
            <a:r>
              <a:rPr lang="en-US" altLang="en-US" sz="1400" i="1" dirty="0" err="1">
                <a:solidFill>
                  <a:schemeClr val="tx1"/>
                </a:solidFill>
              </a:rPr>
              <a:t>Thorac</a:t>
            </a:r>
            <a:r>
              <a:rPr lang="en-US" altLang="en-US" sz="1400" i="1" dirty="0">
                <a:solidFill>
                  <a:schemeClr val="tx1"/>
                </a:solidFill>
              </a:rPr>
              <a:t> Soc. </a:t>
            </a:r>
            <a:r>
              <a:rPr lang="en-US" altLang="en-US" sz="1400" dirty="0">
                <a:solidFill>
                  <a:schemeClr val="tx1"/>
                </a:solidFill>
              </a:rPr>
              <a:t>2013)</a:t>
            </a:r>
          </a:p>
        </p:txBody>
      </p:sp>
      <p:sp>
        <p:nvSpPr>
          <p:cNvPr id="4" name="Title 3"/>
          <p:cNvSpPr>
            <a:spLocks noGrp="1"/>
          </p:cNvSpPr>
          <p:nvPr>
            <p:ph type="title"/>
          </p:nvPr>
        </p:nvSpPr>
        <p:spPr/>
        <p:txBody>
          <a:bodyPr/>
          <a:lstStyle/>
          <a:p>
            <a:r>
              <a:rPr lang="en-US" altLang="en-US" sz="4000" dirty="0" smtClean="0"/>
              <a:t>Histologic Evidence of Intrapulmonary                        </a:t>
            </a:r>
            <a:br>
              <a:rPr lang="en-US" altLang="en-US" sz="4000" dirty="0" smtClean="0"/>
            </a:br>
            <a:r>
              <a:rPr lang="en-US" altLang="en-US" sz="4000" dirty="0" smtClean="0"/>
              <a:t>        Vascular Shunt Vessels in BPD</a:t>
            </a:r>
            <a:endParaRPr lang="en-US" sz="4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2"/>
          <p:cNvSpPr txBox="1">
            <a:spLocks noChangeArrowheads="1"/>
          </p:cNvSpPr>
          <p:nvPr/>
        </p:nvSpPr>
        <p:spPr bwMode="auto">
          <a:xfrm>
            <a:off x="227013" y="1219200"/>
            <a:ext cx="628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a:solidFill>
                  <a:schemeClr val="tx1"/>
                </a:solidFill>
              </a:rPr>
              <a:t>A			                                B			                                    C</a:t>
            </a:r>
          </a:p>
        </p:txBody>
      </p:sp>
      <p:pic>
        <p:nvPicPr>
          <p:cNvPr id="368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647825"/>
            <a:ext cx="2981325" cy="21637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24"/>
          <p:cNvSpPr>
            <a:spLocks noChangeArrowheads="1"/>
          </p:cNvSpPr>
          <p:nvPr/>
        </p:nvSpPr>
        <p:spPr bwMode="auto">
          <a:xfrm>
            <a:off x="1209675" y="2014537"/>
            <a:ext cx="349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6870" name="Rectangle 25"/>
          <p:cNvSpPr>
            <a:spLocks noChangeArrowheads="1"/>
          </p:cNvSpPr>
          <p:nvPr/>
        </p:nvSpPr>
        <p:spPr bwMode="auto">
          <a:xfrm>
            <a:off x="1314450" y="3060700"/>
            <a:ext cx="2889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6871" name="Rectangle 26"/>
          <p:cNvSpPr>
            <a:spLocks noChangeArrowheads="1"/>
          </p:cNvSpPr>
          <p:nvPr/>
        </p:nvSpPr>
        <p:spPr bwMode="auto">
          <a:xfrm>
            <a:off x="2463800" y="2595562"/>
            <a:ext cx="290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sp>
        <p:nvSpPr>
          <p:cNvPr id="36872" name="Rectangle 27"/>
          <p:cNvSpPr>
            <a:spLocks noChangeArrowheads="1"/>
          </p:cNvSpPr>
          <p:nvPr/>
        </p:nvSpPr>
        <p:spPr bwMode="auto">
          <a:xfrm>
            <a:off x="1830388" y="2741612"/>
            <a:ext cx="2476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L</a:t>
            </a:r>
          </a:p>
        </p:txBody>
      </p:sp>
      <p:pic>
        <p:nvPicPr>
          <p:cNvPr id="36873" name="Picture 5" descr="M:\BPD shunt paper\Images for figure\A07-10-4a-10x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4246562"/>
            <a:ext cx="2970213" cy="2168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4" name="Rectangle 36"/>
          <p:cNvSpPr>
            <a:spLocks noChangeArrowheads="1"/>
          </p:cNvSpPr>
          <p:nvPr/>
        </p:nvSpPr>
        <p:spPr bwMode="auto">
          <a:xfrm>
            <a:off x="693738" y="4476750"/>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2400" b="1">
              <a:solidFill>
                <a:srgbClr val="000000"/>
              </a:solidFill>
            </a:endParaRPr>
          </a:p>
        </p:txBody>
      </p:sp>
      <p:sp>
        <p:nvSpPr>
          <p:cNvPr id="36875" name="Rectangle 37"/>
          <p:cNvSpPr>
            <a:spLocks noChangeArrowheads="1"/>
          </p:cNvSpPr>
          <p:nvPr/>
        </p:nvSpPr>
        <p:spPr bwMode="auto">
          <a:xfrm>
            <a:off x="842963" y="5529262"/>
            <a:ext cx="347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6876" name="Rectangle 38"/>
          <p:cNvSpPr>
            <a:spLocks noChangeArrowheads="1"/>
          </p:cNvSpPr>
          <p:nvPr/>
        </p:nvSpPr>
        <p:spPr bwMode="auto">
          <a:xfrm>
            <a:off x="1416050" y="5965825"/>
            <a:ext cx="2889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sp>
        <p:nvSpPr>
          <p:cNvPr id="36877" name="Rectangle 39"/>
          <p:cNvSpPr>
            <a:spLocks noChangeArrowheads="1"/>
          </p:cNvSpPr>
          <p:nvPr/>
        </p:nvSpPr>
        <p:spPr bwMode="auto">
          <a:xfrm>
            <a:off x="1941513" y="5915025"/>
            <a:ext cx="2921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pic>
        <p:nvPicPr>
          <p:cNvPr id="36878" name="Picture 5" descr="M:\BPD shunt paper\Images for figure\A04-18-21a-10xe.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625600"/>
            <a:ext cx="2879725" cy="2198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9" name="TextBox 41"/>
          <p:cNvSpPr txBox="1">
            <a:spLocks noChangeArrowheads="1"/>
          </p:cNvSpPr>
          <p:nvPr/>
        </p:nvSpPr>
        <p:spPr bwMode="auto">
          <a:xfrm>
            <a:off x="8294688" y="3235325"/>
            <a:ext cx="2397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chemeClr val="tx1"/>
                </a:solidFill>
              </a:rPr>
              <a:t>L</a:t>
            </a:r>
          </a:p>
        </p:txBody>
      </p:sp>
      <p:sp>
        <p:nvSpPr>
          <p:cNvPr id="36880" name="Rectangle 42"/>
          <p:cNvSpPr>
            <a:spLocks noChangeArrowheads="1"/>
          </p:cNvSpPr>
          <p:nvPr/>
        </p:nvSpPr>
        <p:spPr bwMode="auto">
          <a:xfrm>
            <a:off x="7253288" y="2743200"/>
            <a:ext cx="347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6881" name="Rectangle 43"/>
          <p:cNvSpPr>
            <a:spLocks noChangeArrowheads="1"/>
          </p:cNvSpPr>
          <p:nvPr/>
        </p:nvSpPr>
        <p:spPr bwMode="auto">
          <a:xfrm>
            <a:off x="7010400" y="1538287"/>
            <a:ext cx="2825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6882" name="Rectangle 44"/>
          <p:cNvSpPr>
            <a:spLocks noChangeArrowheads="1"/>
          </p:cNvSpPr>
          <p:nvPr/>
        </p:nvSpPr>
        <p:spPr bwMode="auto">
          <a:xfrm>
            <a:off x="6626225" y="1620837"/>
            <a:ext cx="2730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pic>
        <p:nvPicPr>
          <p:cNvPr id="36883" name="Picture 3" descr="M:\BPD shunt paper\Images for figure\A04-7-17b-10xe.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675" y="4237037"/>
            <a:ext cx="2778125" cy="2178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84" name="Rectangle 54"/>
          <p:cNvSpPr>
            <a:spLocks noChangeArrowheads="1"/>
          </p:cNvSpPr>
          <p:nvPr/>
        </p:nvSpPr>
        <p:spPr bwMode="auto">
          <a:xfrm>
            <a:off x="4422775" y="5618162"/>
            <a:ext cx="347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6885" name="Rectangle 55"/>
          <p:cNvSpPr>
            <a:spLocks noChangeArrowheads="1"/>
          </p:cNvSpPr>
          <p:nvPr/>
        </p:nvSpPr>
        <p:spPr bwMode="auto">
          <a:xfrm>
            <a:off x="4152900" y="4881562"/>
            <a:ext cx="2698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6886" name="Rectangle 56"/>
          <p:cNvSpPr>
            <a:spLocks noChangeArrowheads="1"/>
          </p:cNvSpPr>
          <p:nvPr/>
        </p:nvSpPr>
        <p:spPr bwMode="auto">
          <a:xfrm>
            <a:off x="3306763" y="5908675"/>
            <a:ext cx="2698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6887" name="Rectangle 57"/>
          <p:cNvSpPr>
            <a:spLocks noChangeArrowheads="1"/>
          </p:cNvSpPr>
          <p:nvPr/>
        </p:nvSpPr>
        <p:spPr bwMode="auto">
          <a:xfrm>
            <a:off x="5089525" y="5159375"/>
            <a:ext cx="2714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sp>
        <p:nvSpPr>
          <p:cNvPr id="36888" name="Rectangle 58"/>
          <p:cNvSpPr>
            <a:spLocks noChangeArrowheads="1"/>
          </p:cNvSpPr>
          <p:nvPr/>
        </p:nvSpPr>
        <p:spPr bwMode="auto">
          <a:xfrm>
            <a:off x="4152900" y="5405437"/>
            <a:ext cx="2301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L</a:t>
            </a:r>
          </a:p>
        </p:txBody>
      </p:sp>
      <p:pic>
        <p:nvPicPr>
          <p:cNvPr id="36889" name="Picture 3" descr="M:\BPD shunt paper\Images for figure\A05-23-4b-20xe.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197350"/>
            <a:ext cx="2879725" cy="2178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90" name="Rectangle 60"/>
          <p:cNvSpPr>
            <a:spLocks noChangeArrowheads="1"/>
          </p:cNvSpPr>
          <p:nvPr/>
        </p:nvSpPr>
        <p:spPr bwMode="auto">
          <a:xfrm>
            <a:off x="7856538" y="5494337"/>
            <a:ext cx="347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6891" name="Rectangle 61"/>
          <p:cNvSpPr>
            <a:spLocks noChangeArrowheads="1"/>
          </p:cNvSpPr>
          <p:nvPr/>
        </p:nvSpPr>
        <p:spPr bwMode="auto">
          <a:xfrm>
            <a:off x="7415213" y="5178425"/>
            <a:ext cx="2730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sp>
        <p:nvSpPr>
          <p:cNvPr id="36892" name="Rectangle 62"/>
          <p:cNvSpPr>
            <a:spLocks noChangeArrowheads="1"/>
          </p:cNvSpPr>
          <p:nvPr/>
        </p:nvSpPr>
        <p:spPr bwMode="auto">
          <a:xfrm>
            <a:off x="6869113" y="5365750"/>
            <a:ext cx="2825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pic>
        <p:nvPicPr>
          <p:cNvPr id="36893" name="Picture 4" descr="M:\BPD shunt paper\Images for figure\A09-18-23a-10xe.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625" y="1636712"/>
            <a:ext cx="2809875" cy="2187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94" name="Rectangle 64"/>
          <p:cNvSpPr>
            <a:spLocks noChangeArrowheads="1"/>
          </p:cNvSpPr>
          <p:nvPr/>
        </p:nvSpPr>
        <p:spPr bwMode="auto">
          <a:xfrm>
            <a:off x="5091113" y="2119312"/>
            <a:ext cx="2730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B</a:t>
            </a:r>
          </a:p>
        </p:txBody>
      </p:sp>
      <p:sp>
        <p:nvSpPr>
          <p:cNvPr id="36895" name="Rectangle 65"/>
          <p:cNvSpPr>
            <a:spLocks noChangeArrowheads="1"/>
          </p:cNvSpPr>
          <p:nvPr/>
        </p:nvSpPr>
        <p:spPr bwMode="auto">
          <a:xfrm>
            <a:off x="3690938" y="1897062"/>
            <a:ext cx="2730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A</a:t>
            </a:r>
          </a:p>
        </p:txBody>
      </p:sp>
      <p:sp>
        <p:nvSpPr>
          <p:cNvPr id="36896" name="Rectangle 66"/>
          <p:cNvSpPr>
            <a:spLocks noChangeArrowheads="1"/>
          </p:cNvSpPr>
          <p:nvPr/>
        </p:nvSpPr>
        <p:spPr bwMode="auto">
          <a:xfrm>
            <a:off x="4303713" y="1757362"/>
            <a:ext cx="347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b="1">
                <a:solidFill>
                  <a:srgbClr val="000000"/>
                </a:solidFill>
              </a:rPr>
              <a:t>C</a:t>
            </a:r>
          </a:p>
        </p:txBody>
      </p:sp>
      <p:sp>
        <p:nvSpPr>
          <p:cNvPr id="36897" name="TextBox 67"/>
          <p:cNvSpPr txBox="1">
            <a:spLocks noChangeArrowheads="1"/>
          </p:cNvSpPr>
          <p:nvPr/>
        </p:nvSpPr>
        <p:spPr bwMode="auto">
          <a:xfrm>
            <a:off x="228600" y="3865562"/>
            <a:ext cx="642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a:solidFill>
                  <a:schemeClr val="tx1"/>
                </a:solidFill>
              </a:rPr>
              <a:t>D			                                 E			                                       F</a:t>
            </a:r>
          </a:p>
        </p:txBody>
      </p:sp>
      <p:sp>
        <p:nvSpPr>
          <p:cNvPr id="2" name="Title 1"/>
          <p:cNvSpPr>
            <a:spLocks noGrp="1"/>
          </p:cNvSpPr>
          <p:nvPr>
            <p:ph type="title"/>
          </p:nvPr>
        </p:nvSpPr>
        <p:spPr>
          <a:xfrm>
            <a:off x="152400" y="274638"/>
            <a:ext cx="8839200" cy="1143000"/>
          </a:xfrm>
        </p:spPr>
        <p:txBody>
          <a:bodyPr/>
          <a:lstStyle/>
          <a:p>
            <a:r>
              <a:rPr lang="en-US" altLang="en-US" sz="3600" dirty="0" smtClean="0"/>
              <a:t>Patterns of Abnormal Vasculature in the Distal Lung of Infants Dying with Severe BPD</a:t>
            </a:r>
            <a:br>
              <a:rPr lang="en-US" altLang="en-US" sz="3600" dirty="0" smtClean="0"/>
            </a:br>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0" y="188913"/>
            <a:ext cx="8443913" cy="1143000"/>
          </a:xfrm>
        </p:spPr>
        <p:txBody>
          <a:bodyPr rtlCol="0">
            <a:normAutofit fontScale="90000"/>
          </a:bodyPr>
          <a:lstStyle/>
          <a:p>
            <a:pPr eaLnBrk="1" fontAlgn="auto" hangingPunct="1">
              <a:spcAft>
                <a:spcPts val="0"/>
              </a:spcAft>
              <a:defRPr/>
            </a:pPr>
            <a:r>
              <a:rPr lang="en-US" dirty="0" smtClean="0"/>
              <a:t>Persistent Fetal Intrapulmonary “Shunt Pathways” in Severe BPD</a:t>
            </a:r>
            <a:endParaRPr lang="en-US" dirty="0"/>
          </a:p>
        </p:txBody>
      </p:sp>
      <p:pic>
        <p:nvPicPr>
          <p:cNvPr id="37892" name="Picture 4" descr="3D reconstruction BP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555750"/>
            <a:ext cx="75184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152400" y="6407348"/>
            <a:ext cx="3461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Galambos</a:t>
            </a:r>
            <a:r>
              <a:rPr lang="en-US" altLang="en-US" sz="1400" dirty="0">
                <a:solidFill>
                  <a:schemeClr val="tx1"/>
                </a:solidFill>
              </a:rPr>
              <a:t> C et al. </a:t>
            </a:r>
            <a:r>
              <a:rPr lang="en-US" altLang="en-US" sz="1400" i="1" dirty="0">
                <a:solidFill>
                  <a:schemeClr val="tx1"/>
                </a:solidFill>
              </a:rPr>
              <a:t>Ann Am </a:t>
            </a:r>
            <a:r>
              <a:rPr lang="en-US" altLang="en-US" sz="1400" i="1" dirty="0" err="1">
                <a:solidFill>
                  <a:schemeClr val="tx1"/>
                </a:solidFill>
              </a:rPr>
              <a:t>Thorac</a:t>
            </a:r>
            <a:r>
              <a:rPr lang="en-US" altLang="en-US" sz="1400" i="1" dirty="0">
                <a:solidFill>
                  <a:schemeClr val="tx1"/>
                </a:solidFill>
              </a:rPr>
              <a:t> Soc. </a:t>
            </a:r>
            <a:r>
              <a:rPr lang="en-US" altLang="en-US" sz="1400" dirty="0">
                <a:solidFill>
                  <a:schemeClr val="tx1"/>
                </a:solidFill>
              </a:rPr>
              <a:t>2013)</a:t>
            </a:r>
          </a:p>
        </p:txBody>
      </p:sp>
      <p:sp>
        <p:nvSpPr>
          <p:cNvPr id="37894" name="TextBox 9"/>
          <p:cNvSpPr txBox="1">
            <a:spLocks noChangeArrowheads="1"/>
          </p:cNvSpPr>
          <p:nvPr/>
        </p:nvSpPr>
        <p:spPr bwMode="auto">
          <a:xfrm>
            <a:off x="4724400" y="5867400"/>
            <a:ext cx="3513137"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a:solidFill>
                  <a:schemeClr val="tx1"/>
                </a:solidFill>
              </a:rPr>
              <a:t>Artery: red                Lymphatic: pink</a:t>
            </a:r>
          </a:p>
          <a:p>
            <a:pPr eaLnBrk="1" hangingPunct="1">
              <a:spcBef>
                <a:spcPct val="0"/>
              </a:spcBef>
              <a:spcAft>
                <a:spcPct val="0"/>
              </a:spcAft>
              <a:buClrTx/>
              <a:buFontTx/>
              <a:buNone/>
            </a:pPr>
            <a:r>
              <a:rPr lang="en-US" altLang="en-US" sz="1400">
                <a:solidFill>
                  <a:schemeClr val="tx1"/>
                </a:solidFill>
              </a:rPr>
              <a:t>Veins: blue                Art. media: aqua</a:t>
            </a:r>
          </a:p>
          <a:p>
            <a:pPr eaLnBrk="1" hangingPunct="1">
              <a:spcBef>
                <a:spcPct val="0"/>
              </a:spcBef>
              <a:spcAft>
                <a:spcPct val="0"/>
              </a:spcAft>
              <a:buClrTx/>
              <a:buFontTx/>
              <a:buNone/>
            </a:pPr>
            <a:r>
              <a:rPr lang="en-US" altLang="en-US" sz="1400">
                <a:solidFill>
                  <a:schemeClr val="tx1"/>
                </a:solidFill>
              </a:rPr>
              <a:t>Airway: green           Vascular Channels: yellow</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63"/>
            <a:ext cx="8229600" cy="1143001"/>
          </a:xfrm>
        </p:spPr>
        <p:txBody>
          <a:bodyPr rtlCol="0">
            <a:normAutofit fontScale="90000"/>
          </a:bodyPr>
          <a:lstStyle/>
          <a:p>
            <a:pPr eaLnBrk="1" fontAlgn="auto" hangingPunct="1">
              <a:spcAft>
                <a:spcPts val="0"/>
              </a:spcAft>
              <a:defRPr/>
            </a:pPr>
            <a:r>
              <a:rPr lang="en-US" dirty="0" smtClean="0"/>
              <a:t>Intrapulmonary Shunt Vessels in BPD</a:t>
            </a:r>
            <a:endParaRPr lang="en-US" dirty="0"/>
          </a:p>
        </p:txBody>
      </p:sp>
      <p:pic>
        <p:nvPicPr>
          <p:cNvPr id="38916" name="Picture 4" descr="Modified Figure 4-Annal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75" y="776288"/>
            <a:ext cx="7631113"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152400" y="6412111"/>
            <a:ext cx="3461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Galambos</a:t>
            </a:r>
            <a:r>
              <a:rPr lang="en-US" altLang="en-US" sz="1400" dirty="0">
                <a:solidFill>
                  <a:schemeClr val="tx1"/>
                </a:solidFill>
              </a:rPr>
              <a:t> C et al. </a:t>
            </a:r>
            <a:r>
              <a:rPr lang="en-US" altLang="en-US" sz="1400" i="1" dirty="0">
                <a:solidFill>
                  <a:schemeClr val="tx1"/>
                </a:solidFill>
              </a:rPr>
              <a:t>Ann Am </a:t>
            </a:r>
            <a:r>
              <a:rPr lang="en-US" altLang="en-US" sz="1400" i="1" dirty="0" err="1">
                <a:solidFill>
                  <a:schemeClr val="tx1"/>
                </a:solidFill>
              </a:rPr>
              <a:t>Thorac</a:t>
            </a:r>
            <a:r>
              <a:rPr lang="en-US" altLang="en-US" sz="1400" i="1" dirty="0">
                <a:solidFill>
                  <a:schemeClr val="tx1"/>
                </a:solidFill>
              </a:rPr>
              <a:t> Soc. </a:t>
            </a:r>
            <a:r>
              <a:rPr lang="en-US" altLang="en-US" sz="1400" dirty="0">
                <a:solidFill>
                  <a:schemeClr val="tx1"/>
                </a:solidFill>
              </a:rPr>
              <a:t>2013)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Pulmonary Hypertension Drugs: Therapeutic Approach in BPD</a:t>
            </a:r>
            <a:endParaRPr lang="en-US" dirty="0"/>
          </a:p>
        </p:txBody>
      </p:sp>
      <p:sp>
        <p:nvSpPr>
          <p:cNvPr id="67587" name="Rectangle 3"/>
          <p:cNvSpPr>
            <a:spLocks noGrp="1" noChangeArrowheads="1"/>
          </p:cNvSpPr>
          <p:nvPr>
            <p:ph type="body" idx="1"/>
          </p:nvPr>
        </p:nvSpPr>
        <p:spPr/>
        <p:txBody>
          <a:bodyPr/>
          <a:lstStyle/>
          <a:p>
            <a:r>
              <a:rPr lang="en-US" dirty="0" smtClean="0"/>
              <a:t>Inhaled NO (5 - 20 ppm)</a:t>
            </a:r>
          </a:p>
          <a:p>
            <a:r>
              <a:rPr lang="en-US" dirty="0" smtClean="0"/>
              <a:t>Sildenafil (0.5 -2 mg/kg/dose q 6 - 8 hours)</a:t>
            </a:r>
          </a:p>
          <a:p>
            <a:r>
              <a:rPr lang="en-US" dirty="0" err="1" smtClean="0"/>
              <a:t>Bosentan</a:t>
            </a:r>
            <a:r>
              <a:rPr lang="en-US" dirty="0" smtClean="0"/>
              <a:t> (1/4 tab daily initially, then BID)</a:t>
            </a:r>
          </a:p>
          <a:p>
            <a:r>
              <a:rPr lang="en-US" dirty="0" smtClean="0"/>
              <a:t>Prostacyclin analogues:</a:t>
            </a:r>
          </a:p>
          <a:p>
            <a:pPr lvl="1"/>
            <a:r>
              <a:rPr lang="en-US" dirty="0" err="1" smtClean="0"/>
              <a:t>Epoprostenol</a:t>
            </a:r>
            <a:r>
              <a:rPr lang="en-US" dirty="0" smtClean="0"/>
              <a:t> (</a:t>
            </a:r>
            <a:r>
              <a:rPr lang="en-US" dirty="0" err="1" smtClean="0"/>
              <a:t>Flolan</a:t>
            </a:r>
            <a:r>
              <a:rPr lang="en-US" dirty="0" smtClean="0"/>
              <a:t>) (iv)</a:t>
            </a:r>
          </a:p>
          <a:p>
            <a:pPr lvl="1"/>
            <a:r>
              <a:rPr lang="en-US" dirty="0" smtClean="0"/>
              <a:t>Inhaled </a:t>
            </a:r>
            <a:r>
              <a:rPr lang="en-US" dirty="0" err="1" smtClean="0"/>
              <a:t>Iloprost</a:t>
            </a:r>
            <a:endParaRPr lang="en-US" dirty="0" smtClean="0"/>
          </a:p>
          <a:p>
            <a:pPr lvl="1"/>
            <a:r>
              <a:rPr lang="en-US" dirty="0" err="1" smtClean="0"/>
              <a:t>Remodulin</a:t>
            </a:r>
            <a:r>
              <a:rPr lang="en-US" dirty="0" smtClean="0"/>
              <a:t> (iv, SQ, inhaled)</a:t>
            </a:r>
          </a:p>
          <a:p>
            <a:r>
              <a:rPr lang="en-US" dirty="0" err="1" smtClean="0"/>
              <a:t>Milrinone</a:t>
            </a:r>
            <a:endParaRPr lang="en-US" dirty="0"/>
          </a:p>
        </p:txBody>
      </p:sp>
      <p:sp>
        <p:nvSpPr>
          <p:cNvPr id="39941" name="Line 4"/>
          <p:cNvSpPr>
            <a:spLocks noChangeShapeType="1"/>
          </p:cNvSpPr>
          <p:nvPr/>
        </p:nvSpPr>
        <p:spPr bwMode="auto">
          <a:xfrm>
            <a:off x="609600" y="1524000"/>
            <a:ext cx="8001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9"/>
          <p:cNvSpPr>
            <a:spLocks noGrp="1" noChangeArrowheads="1"/>
          </p:cNvSpPr>
          <p:nvPr>
            <p:ph type="title"/>
          </p:nvPr>
        </p:nvSpPr>
        <p:spPr>
          <a:xfrm>
            <a:off x="457200" y="76200"/>
            <a:ext cx="8229600" cy="1143000"/>
          </a:xfrm>
        </p:spPr>
        <p:txBody>
          <a:bodyPr/>
          <a:lstStyle/>
          <a:p>
            <a:r>
              <a:rPr lang="en-US" altLang="en-US" sz="3600" dirty="0" smtClean="0"/>
              <a:t>AHA/ATS Consensus Pediatric PAH Treatment Algorithm</a:t>
            </a:r>
          </a:p>
        </p:txBody>
      </p:sp>
      <p:sp>
        <p:nvSpPr>
          <p:cNvPr id="40964" name="Text Box 60"/>
          <p:cNvSpPr txBox="1">
            <a:spLocks noChangeArrowheads="1"/>
          </p:cNvSpPr>
          <p:nvPr/>
        </p:nvSpPr>
        <p:spPr bwMode="auto">
          <a:xfrm>
            <a:off x="147637" y="6397823"/>
            <a:ext cx="40514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sm"/>
              </a14:hiddenLine>
            </a:ext>
          </a:extLst>
        </p:spPr>
        <p:txBody>
          <a:bodyPr wrap="none" anchor="ct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ea typeface="ＭＳ Ｐゴシック" pitchFamily="34" charset="-128"/>
              </a:rPr>
              <a:t>Modified from </a:t>
            </a:r>
            <a:r>
              <a:rPr lang="en-US" altLang="en-US" sz="1400" i="1" dirty="0">
                <a:solidFill>
                  <a:schemeClr val="tx1"/>
                </a:solidFill>
                <a:ea typeface="ＭＳ Ｐゴシック" pitchFamily="34" charset="-128"/>
              </a:rPr>
              <a:t>J Am </a:t>
            </a:r>
            <a:r>
              <a:rPr lang="en-US" altLang="en-US" sz="1400" i="1" dirty="0" err="1">
                <a:solidFill>
                  <a:schemeClr val="tx1"/>
                </a:solidFill>
                <a:ea typeface="ＭＳ Ｐゴシック" pitchFamily="34" charset="-128"/>
              </a:rPr>
              <a:t>Coll</a:t>
            </a:r>
            <a:r>
              <a:rPr lang="en-US" altLang="en-US" sz="1400" i="1" dirty="0">
                <a:solidFill>
                  <a:schemeClr val="tx1"/>
                </a:solidFill>
                <a:ea typeface="ＭＳ Ｐゴシック" pitchFamily="34" charset="-128"/>
              </a:rPr>
              <a:t> </a:t>
            </a:r>
            <a:r>
              <a:rPr lang="en-US" altLang="en-US" sz="1400" i="1" dirty="0" err="1">
                <a:solidFill>
                  <a:schemeClr val="tx1"/>
                </a:solidFill>
                <a:ea typeface="ＭＳ Ｐゴシック" pitchFamily="34" charset="-128"/>
              </a:rPr>
              <a:t>Cardiol</a:t>
            </a:r>
            <a:r>
              <a:rPr lang="en-US" altLang="en-US" sz="1400" dirty="0">
                <a:solidFill>
                  <a:schemeClr val="tx1"/>
                </a:solidFill>
                <a:ea typeface="ＭＳ Ｐゴシック" pitchFamily="34" charset="-128"/>
              </a:rPr>
              <a:t>. 2009;53:1573-1619.</a:t>
            </a:r>
          </a:p>
        </p:txBody>
      </p:sp>
      <p:cxnSp>
        <p:nvCxnSpPr>
          <p:cNvPr id="40965" name="AutoShape 16"/>
          <p:cNvCxnSpPr>
            <a:cxnSpLocks noChangeShapeType="1"/>
          </p:cNvCxnSpPr>
          <p:nvPr/>
        </p:nvCxnSpPr>
        <p:spPr bwMode="auto">
          <a:xfrm rot="5400000">
            <a:off x="401638" y="4860925"/>
            <a:ext cx="1181100"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966" name="AutoShape 38"/>
          <p:cNvCxnSpPr>
            <a:cxnSpLocks noChangeShapeType="1"/>
          </p:cNvCxnSpPr>
          <p:nvPr/>
        </p:nvCxnSpPr>
        <p:spPr bwMode="auto">
          <a:xfrm>
            <a:off x="5387975" y="3898900"/>
            <a:ext cx="468313"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967" name="Freeform 53"/>
          <p:cNvSpPr>
            <a:spLocks/>
          </p:cNvSpPr>
          <p:nvPr/>
        </p:nvSpPr>
        <p:spPr bwMode="auto">
          <a:xfrm>
            <a:off x="981075" y="1843088"/>
            <a:ext cx="4867275" cy="966787"/>
          </a:xfrm>
          <a:custGeom>
            <a:avLst/>
            <a:gdLst>
              <a:gd name="T0" fmla="*/ 2147483647 w 2929"/>
              <a:gd name="T1" fmla="*/ 0 h 609"/>
              <a:gd name="T2" fmla="*/ 2147483647 w 2929"/>
              <a:gd name="T3" fmla="*/ 2147483647 h 609"/>
              <a:gd name="T4" fmla="*/ 0 w 2929"/>
              <a:gd name="T5" fmla="*/ 2147483647 h 609"/>
              <a:gd name="T6" fmla="*/ 0 w 2929"/>
              <a:gd name="T7" fmla="*/ 2147483647 h 609"/>
              <a:gd name="T8" fmla="*/ 0 60000 65536"/>
              <a:gd name="T9" fmla="*/ 0 60000 65536"/>
              <a:gd name="T10" fmla="*/ 0 60000 65536"/>
              <a:gd name="T11" fmla="*/ 0 60000 65536"/>
              <a:gd name="T12" fmla="*/ 0 w 2929"/>
              <a:gd name="T13" fmla="*/ 0 h 609"/>
              <a:gd name="T14" fmla="*/ 2929 w 2929"/>
              <a:gd name="T15" fmla="*/ 609 h 609"/>
            </a:gdLst>
            <a:ahLst/>
            <a:cxnLst>
              <a:cxn ang="T8">
                <a:pos x="T0" y="T1"/>
              </a:cxn>
              <a:cxn ang="T9">
                <a:pos x="T2" y="T3"/>
              </a:cxn>
              <a:cxn ang="T10">
                <a:pos x="T4" y="T5"/>
              </a:cxn>
              <a:cxn ang="T11">
                <a:pos x="T6" y="T7"/>
              </a:cxn>
            </a:cxnLst>
            <a:rect l="T12" t="T13" r="T14" b="T15"/>
            <a:pathLst>
              <a:path w="2929" h="609">
                <a:moveTo>
                  <a:pt x="2929" y="0"/>
                </a:moveTo>
                <a:lnTo>
                  <a:pt x="2929" y="283"/>
                </a:lnTo>
                <a:lnTo>
                  <a:pt x="0" y="283"/>
                </a:lnTo>
                <a:lnTo>
                  <a:pt x="0" y="609"/>
                </a:ln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Text Box 24"/>
          <p:cNvSpPr txBox="1">
            <a:spLocks noChangeArrowheads="1"/>
          </p:cNvSpPr>
          <p:nvPr/>
        </p:nvSpPr>
        <p:spPr bwMode="auto">
          <a:xfrm>
            <a:off x="5851525" y="4842942"/>
            <a:ext cx="3138488" cy="600075"/>
          </a:xfrm>
          <a:prstGeom prst="rect">
            <a:avLst/>
          </a:prstGeom>
          <a:solidFill>
            <a:srgbClr val="660066"/>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ct val="50000"/>
              </a:spcBef>
              <a:spcAft>
                <a:spcPts val="0"/>
              </a:spcAft>
              <a:defRPr/>
            </a:pPr>
            <a:r>
              <a:rPr lang="en-US" sz="1600" b="1" dirty="0">
                <a:solidFill>
                  <a:srgbClr val="FFFFFF"/>
                </a:solidFill>
                <a:latin typeface="+mn-lt"/>
                <a:ea typeface="ＭＳ Ｐゴシック" pitchFamily="-109" charset="-128"/>
                <a:cs typeface="+mn-cs"/>
              </a:rPr>
              <a:t>Atrial septostomy</a:t>
            </a:r>
            <a:br>
              <a:rPr lang="en-US" sz="1600" b="1" dirty="0">
                <a:solidFill>
                  <a:srgbClr val="FFFFFF"/>
                </a:solidFill>
                <a:latin typeface="+mn-lt"/>
                <a:ea typeface="ＭＳ Ｐゴシック" pitchFamily="-109" charset="-128"/>
                <a:cs typeface="+mn-cs"/>
              </a:rPr>
            </a:br>
            <a:r>
              <a:rPr lang="en-US" sz="1600" b="1" dirty="0">
                <a:solidFill>
                  <a:srgbClr val="FFFFFF"/>
                </a:solidFill>
                <a:latin typeface="+mn-lt"/>
                <a:ea typeface="ＭＳ Ｐゴシック" pitchFamily="-109" charset="-128"/>
                <a:cs typeface="+mn-cs"/>
              </a:rPr>
              <a:t>Lung transplant</a:t>
            </a:r>
          </a:p>
        </p:txBody>
      </p:sp>
      <p:sp>
        <p:nvSpPr>
          <p:cNvPr id="40971" name="Line 83"/>
          <p:cNvSpPr>
            <a:spLocks noChangeShapeType="1"/>
          </p:cNvSpPr>
          <p:nvPr/>
        </p:nvSpPr>
        <p:spPr bwMode="auto">
          <a:xfrm>
            <a:off x="3965575" y="4264025"/>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40972" name="AutoShape 29"/>
          <p:cNvCxnSpPr>
            <a:cxnSpLocks noChangeShapeType="1"/>
          </p:cNvCxnSpPr>
          <p:nvPr/>
        </p:nvCxnSpPr>
        <p:spPr bwMode="auto">
          <a:xfrm rot="5400000">
            <a:off x="5283200" y="4222750"/>
            <a:ext cx="774700" cy="368300"/>
          </a:xfrm>
          <a:prstGeom prst="curvedConnector3">
            <a:avLst>
              <a:gd name="adj1" fmla="val 50000"/>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973" name="Line 92"/>
          <p:cNvSpPr>
            <a:spLocks noChangeShapeType="1"/>
          </p:cNvSpPr>
          <p:nvPr/>
        </p:nvSpPr>
        <p:spPr bwMode="auto">
          <a:xfrm>
            <a:off x="1674813" y="3997325"/>
            <a:ext cx="7127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4" name="Line 82"/>
          <p:cNvSpPr>
            <a:spLocks noChangeShapeType="1"/>
          </p:cNvSpPr>
          <p:nvPr/>
        </p:nvSpPr>
        <p:spPr bwMode="auto">
          <a:xfrm>
            <a:off x="3965575" y="2881313"/>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 name="Text Box 32"/>
          <p:cNvSpPr txBox="1">
            <a:spLocks noChangeArrowheads="1"/>
          </p:cNvSpPr>
          <p:nvPr/>
        </p:nvSpPr>
        <p:spPr bwMode="auto">
          <a:xfrm>
            <a:off x="2401235" y="3431630"/>
            <a:ext cx="3129715" cy="877163"/>
          </a:xfrm>
          <a:prstGeom prst="rect">
            <a:avLst/>
          </a:prstGeom>
          <a:solidFill>
            <a:srgbClr val="008080"/>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ct val="20000"/>
              </a:spcBef>
              <a:spcAft>
                <a:spcPts val="0"/>
              </a:spcAft>
              <a:defRPr/>
            </a:pPr>
            <a:r>
              <a:rPr lang="en-US" sz="1500" b="1" dirty="0">
                <a:solidFill>
                  <a:srgbClr val="FFFFFF"/>
                </a:solidFill>
                <a:latin typeface="+mn-lt"/>
                <a:ea typeface="ＭＳ Ｐゴシック" pitchFamily="-109" charset="-128"/>
                <a:cs typeface="+mn-cs"/>
              </a:rPr>
              <a:t>ERA or PDE-5i (oral)</a:t>
            </a:r>
          </a:p>
          <a:p>
            <a:pPr algn="ctr" fontAlgn="auto">
              <a:spcBef>
                <a:spcPct val="20000"/>
              </a:spcBef>
              <a:spcAft>
                <a:spcPts val="0"/>
              </a:spcAft>
              <a:defRPr/>
            </a:pPr>
            <a:r>
              <a:rPr lang="en-US" sz="1500" b="1" dirty="0" err="1">
                <a:solidFill>
                  <a:srgbClr val="FFFFFF"/>
                </a:solidFill>
                <a:latin typeface="+mn-lt"/>
                <a:ea typeface="ＭＳ Ｐゴシック" pitchFamily="-109" charset="-128"/>
                <a:cs typeface="+mn-cs"/>
              </a:rPr>
              <a:t>Iloprost</a:t>
            </a:r>
            <a:r>
              <a:rPr lang="en-US" sz="1500" b="1" dirty="0">
                <a:solidFill>
                  <a:srgbClr val="FFFFFF"/>
                </a:solidFill>
                <a:latin typeface="+mn-lt"/>
                <a:ea typeface="ＭＳ Ｐゴシック" pitchFamily="-109" charset="-128"/>
                <a:cs typeface="+mn-cs"/>
              </a:rPr>
              <a:t> (inhaled)</a:t>
            </a:r>
          </a:p>
          <a:p>
            <a:pPr algn="ctr" fontAlgn="auto">
              <a:spcBef>
                <a:spcPct val="20000"/>
              </a:spcBef>
              <a:spcAft>
                <a:spcPts val="0"/>
              </a:spcAft>
              <a:defRPr/>
            </a:pPr>
            <a:r>
              <a:rPr lang="en-US" sz="1500" b="1" dirty="0" err="1">
                <a:solidFill>
                  <a:srgbClr val="FFFFFF"/>
                </a:solidFill>
                <a:latin typeface="+mn-lt"/>
                <a:ea typeface="ＭＳ Ｐゴシック" pitchFamily="-109" charset="-128"/>
                <a:cs typeface="+mn-cs"/>
              </a:rPr>
              <a:t>Treprostinil</a:t>
            </a:r>
            <a:r>
              <a:rPr lang="en-US" sz="1500" b="1" dirty="0">
                <a:solidFill>
                  <a:srgbClr val="FFFFFF"/>
                </a:solidFill>
                <a:latin typeface="+mn-lt"/>
                <a:ea typeface="ＭＳ Ｐゴシック" pitchFamily="-109" charset="-128"/>
                <a:cs typeface="+mn-cs"/>
              </a:rPr>
              <a:t> (inhaled)</a:t>
            </a:r>
          </a:p>
        </p:txBody>
      </p:sp>
      <p:sp>
        <p:nvSpPr>
          <p:cNvPr id="40978" name="Text Box 93"/>
          <p:cNvSpPr txBox="1">
            <a:spLocks noChangeArrowheads="1"/>
          </p:cNvSpPr>
          <p:nvPr/>
        </p:nvSpPr>
        <p:spPr bwMode="auto">
          <a:xfrm>
            <a:off x="1762125" y="354330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800" b="1">
                <a:solidFill>
                  <a:srgbClr val="FFFFFF"/>
                </a:solidFill>
                <a:ea typeface="ＭＳ Ｐゴシック" pitchFamily="34" charset="-128"/>
              </a:rPr>
              <a:t>No</a:t>
            </a:r>
          </a:p>
        </p:txBody>
      </p:sp>
      <p:sp>
        <p:nvSpPr>
          <p:cNvPr id="40979" name="Line 17"/>
          <p:cNvSpPr>
            <a:spLocks noChangeShapeType="1"/>
          </p:cNvSpPr>
          <p:nvPr/>
        </p:nvSpPr>
        <p:spPr bwMode="auto">
          <a:xfrm>
            <a:off x="7413625" y="2419350"/>
            <a:ext cx="0" cy="4206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0" name="Line 85"/>
          <p:cNvSpPr>
            <a:spLocks noChangeShapeType="1"/>
          </p:cNvSpPr>
          <p:nvPr/>
        </p:nvSpPr>
        <p:spPr bwMode="auto">
          <a:xfrm>
            <a:off x="6875463" y="2436813"/>
            <a:ext cx="5461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Text Box 5"/>
          <p:cNvSpPr txBox="1">
            <a:spLocks noChangeArrowheads="1"/>
          </p:cNvSpPr>
          <p:nvPr/>
        </p:nvSpPr>
        <p:spPr bwMode="auto">
          <a:xfrm>
            <a:off x="228600" y="1371600"/>
            <a:ext cx="3632200" cy="660400"/>
          </a:xfrm>
          <a:prstGeom prst="rect">
            <a:avLst/>
          </a:prstGeom>
          <a:solidFill>
            <a:srgbClr val="006699"/>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auto">
              <a:spcBef>
                <a:spcPct val="50000"/>
              </a:spcBef>
              <a:spcAft>
                <a:spcPts val="0"/>
              </a:spcAft>
              <a:defRPr/>
            </a:pPr>
            <a:r>
              <a:rPr lang="en-US" b="1" dirty="0">
                <a:solidFill>
                  <a:srgbClr val="FFFFFF"/>
                </a:solidFill>
                <a:latin typeface="+mn-lt"/>
                <a:ea typeface="ＭＳ Ｐゴシック" pitchFamily="-109" charset="-128"/>
                <a:cs typeface="+mn-cs"/>
              </a:rPr>
              <a:t>Consider: Diuretics, Oxygen, Anticoagulation, Digoxin </a:t>
            </a:r>
          </a:p>
        </p:txBody>
      </p:sp>
      <p:cxnSp>
        <p:nvCxnSpPr>
          <p:cNvPr id="40984" name="AutoShape 8"/>
          <p:cNvCxnSpPr>
            <a:cxnSpLocks noChangeShapeType="1"/>
          </p:cNvCxnSpPr>
          <p:nvPr/>
        </p:nvCxnSpPr>
        <p:spPr bwMode="auto">
          <a:xfrm flipH="1">
            <a:off x="990600" y="3084513"/>
            <a:ext cx="3175" cy="719137"/>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6" name="Text Box 7"/>
          <p:cNvSpPr txBox="1">
            <a:spLocks noChangeArrowheads="1"/>
          </p:cNvSpPr>
          <p:nvPr/>
        </p:nvSpPr>
        <p:spPr bwMode="auto">
          <a:xfrm>
            <a:off x="267530" y="3815318"/>
            <a:ext cx="1407895" cy="369332"/>
          </a:xfrm>
          <a:prstGeom prst="rect">
            <a:avLst/>
          </a:prstGeom>
          <a:solidFill>
            <a:srgbClr val="5853D2"/>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ct val="50000"/>
              </a:spcBef>
              <a:spcAft>
                <a:spcPts val="0"/>
              </a:spcAft>
              <a:defRPr/>
            </a:pPr>
            <a:r>
              <a:rPr lang="en-US" b="1" dirty="0">
                <a:solidFill>
                  <a:srgbClr val="FFFFFF"/>
                </a:solidFill>
                <a:latin typeface="+mn-lt"/>
                <a:ea typeface="ＭＳ Ｐゴシック" pitchFamily="-109" charset="-128"/>
                <a:cs typeface="+mn-cs"/>
              </a:rPr>
              <a:t>Improved</a:t>
            </a:r>
          </a:p>
        </p:txBody>
      </p:sp>
      <p:sp>
        <p:nvSpPr>
          <p:cNvPr id="68" name="Text Box 11"/>
          <p:cNvSpPr txBox="1">
            <a:spLocks noChangeArrowheads="1"/>
          </p:cNvSpPr>
          <p:nvPr/>
        </p:nvSpPr>
        <p:spPr bwMode="auto">
          <a:xfrm>
            <a:off x="267530" y="2784265"/>
            <a:ext cx="1407895" cy="369332"/>
          </a:xfrm>
          <a:prstGeom prst="rect">
            <a:avLst/>
          </a:prstGeom>
          <a:solidFill>
            <a:srgbClr val="5853D2"/>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ct val="50000"/>
              </a:spcBef>
              <a:spcAft>
                <a:spcPts val="0"/>
              </a:spcAft>
              <a:defRPr/>
            </a:pPr>
            <a:r>
              <a:rPr lang="en-US" b="1">
                <a:solidFill>
                  <a:srgbClr val="FFFFFF"/>
                </a:solidFill>
                <a:latin typeface="Arial" pitchFamily="-106" charset="0"/>
                <a:ea typeface="ＭＳ Ｐゴシック" pitchFamily="-106" charset="-128"/>
                <a:cs typeface="ＭＳ Ｐゴシック" pitchFamily="-106" charset="-128"/>
              </a:rPr>
              <a:t>Oral CCB</a:t>
            </a:r>
            <a:endParaRPr lang="en-US" b="1" baseline="30000">
              <a:solidFill>
                <a:srgbClr val="FFFFFF"/>
              </a:solidFill>
              <a:latin typeface="Arial" pitchFamily="-106" charset="0"/>
              <a:ea typeface="ＭＳ Ｐゴシック" pitchFamily="-106" charset="-128"/>
              <a:cs typeface="ＭＳ Ｐゴシック" pitchFamily="-106" charset="-128"/>
            </a:endParaRPr>
          </a:p>
        </p:txBody>
      </p:sp>
      <p:sp>
        <p:nvSpPr>
          <p:cNvPr id="69" name="Text Box 14"/>
          <p:cNvSpPr txBox="1">
            <a:spLocks noChangeArrowheads="1"/>
          </p:cNvSpPr>
          <p:nvPr/>
        </p:nvSpPr>
        <p:spPr bwMode="auto">
          <a:xfrm>
            <a:off x="255394" y="5489357"/>
            <a:ext cx="1432167" cy="646331"/>
          </a:xfrm>
          <a:prstGeom prst="rect">
            <a:avLst/>
          </a:prstGeom>
          <a:solidFill>
            <a:srgbClr val="5853D2"/>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ct val="50000"/>
              </a:spcBef>
              <a:spcAft>
                <a:spcPts val="0"/>
              </a:spcAft>
              <a:defRPr/>
            </a:pPr>
            <a:r>
              <a:rPr lang="en-US" b="1" dirty="0">
                <a:solidFill>
                  <a:srgbClr val="FFFFFF"/>
                </a:solidFill>
                <a:latin typeface="+mn-lt"/>
                <a:ea typeface="ＭＳ Ｐゴシック" pitchFamily="-109" charset="-128"/>
                <a:cs typeface="+mn-cs"/>
              </a:rPr>
              <a:t>Continue CCB</a:t>
            </a:r>
          </a:p>
        </p:txBody>
      </p:sp>
      <p:sp>
        <p:nvSpPr>
          <p:cNvPr id="40994" name="Text Box 15"/>
          <p:cNvSpPr txBox="1">
            <a:spLocks noChangeArrowheads="1"/>
          </p:cNvSpPr>
          <p:nvPr/>
        </p:nvSpPr>
        <p:spPr bwMode="auto">
          <a:xfrm>
            <a:off x="252413" y="464343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50000"/>
              </a:spcBef>
              <a:spcAft>
                <a:spcPct val="0"/>
              </a:spcAft>
              <a:buClrTx/>
              <a:buFontTx/>
              <a:buNone/>
            </a:pPr>
            <a:r>
              <a:rPr lang="en-US" altLang="en-US" sz="1800" b="1">
                <a:solidFill>
                  <a:srgbClr val="FFFFFF"/>
                </a:solidFill>
                <a:ea typeface="ＭＳ Ｐゴシック" pitchFamily="34" charset="-128"/>
              </a:rPr>
              <a:t>Yes</a:t>
            </a:r>
          </a:p>
        </p:txBody>
      </p:sp>
      <p:sp>
        <p:nvSpPr>
          <p:cNvPr id="40995" name="Text Box 18"/>
          <p:cNvSpPr txBox="1">
            <a:spLocks noChangeArrowheads="1"/>
          </p:cNvSpPr>
          <p:nvPr/>
        </p:nvSpPr>
        <p:spPr bwMode="auto">
          <a:xfrm>
            <a:off x="5105400" y="2449513"/>
            <a:ext cx="1166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50000"/>
              </a:spcBef>
              <a:spcAft>
                <a:spcPct val="0"/>
              </a:spcAft>
              <a:buClrTx/>
              <a:buFontTx/>
              <a:buNone/>
            </a:pPr>
            <a:r>
              <a:rPr lang="en-US" altLang="en-US" sz="1800" b="1" i="1">
                <a:solidFill>
                  <a:srgbClr val="FFFFFF"/>
                </a:solidFill>
                <a:ea typeface="ＭＳ Ｐゴシック" pitchFamily="34" charset="-128"/>
              </a:rPr>
              <a:t>Negative</a:t>
            </a:r>
          </a:p>
        </p:txBody>
      </p:sp>
      <p:sp>
        <p:nvSpPr>
          <p:cNvPr id="40996" name="Line 3"/>
          <p:cNvSpPr>
            <a:spLocks noChangeShapeType="1"/>
          </p:cNvSpPr>
          <p:nvPr/>
        </p:nvSpPr>
        <p:spPr bwMode="auto">
          <a:xfrm>
            <a:off x="3857625" y="1725613"/>
            <a:ext cx="10382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 name="Text Box 14"/>
          <p:cNvSpPr txBox="1">
            <a:spLocks noChangeArrowheads="1"/>
          </p:cNvSpPr>
          <p:nvPr/>
        </p:nvSpPr>
        <p:spPr bwMode="auto">
          <a:xfrm>
            <a:off x="2401611" y="2841625"/>
            <a:ext cx="3128963" cy="369888"/>
          </a:xfrm>
          <a:prstGeom prst="rect">
            <a:avLst/>
          </a:prstGeom>
          <a:solidFill>
            <a:srgbClr val="008080"/>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ct val="50000"/>
              </a:spcBef>
              <a:spcAft>
                <a:spcPts val="0"/>
              </a:spcAft>
              <a:defRPr/>
            </a:pPr>
            <a:r>
              <a:rPr lang="en-US" b="1">
                <a:solidFill>
                  <a:srgbClr val="FFFFFF"/>
                </a:solidFill>
                <a:latin typeface="Arial" pitchFamily="-106" charset="0"/>
                <a:ea typeface="ＭＳ Ｐゴシック" pitchFamily="-106" charset="-128"/>
                <a:cs typeface="ＭＳ Ｐゴシック" pitchFamily="-106" charset="-128"/>
              </a:rPr>
              <a:t>Lower Risk </a:t>
            </a:r>
            <a:endParaRPr lang="en-US" b="1" baseline="30000">
              <a:solidFill>
                <a:srgbClr val="FFFFFF"/>
              </a:solidFill>
              <a:latin typeface="Arial" pitchFamily="-106" charset="0"/>
              <a:ea typeface="ＭＳ Ｐゴシック" pitchFamily="-106" charset="-128"/>
              <a:cs typeface="ＭＳ Ｐゴシック" pitchFamily="-106" charset="-128"/>
            </a:endParaRPr>
          </a:p>
        </p:txBody>
      </p:sp>
      <p:sp>
        <p:nvSpPr>
          <p:cNvPr id="41000" name="Line 84"/>
          <p:cNvSpPr>
            <a:spLocks noChangeShapeType="1"/>
          </p:cNvSpPr>
          <p:nvPr/>
        </p:nvSpPr>
        <p:spPr bwMode="auto">
          <a:xfrm>
            <a:off x="7413625" y="2881313"/>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Text Box 11"/>
          <p:cNvSpPr txBox="1">
            <a:spLocks noChangeArrowheads="1"/>
          </p:cNvSpPr>
          <p:nvPr/>
        </p:nvSpPr>
        <p:spPr bwMode="auto">
          <a:xfrm>
            <a:off x="5852160" y="2857114"/>
            <a:ext cx="3131158" cy="369332"/>
          </a:xfrm>
          <a:prstGeom prst="rect">
            <a:avLst/>
          </a:prstGeom>
          <a:solidFill>
            <a:srgbClr val="660066"/>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auto">
              <a:spcBef>
                <a:spcPct val="50000"/>
              </a:spcBef>
              <a:spcAft>
                <a:spcPts val="0"/>
              </a:spcAft>
              <a:defRPr/>
            </a:pPr>
            <a:r>
              <a:rPr lang="en-US" b="1">
                <a:solidFill>
                  <a:srgbClr val="FFFFFF"/>
                </a:solidFill>
                <a:latin typeface="Arial" pitchFamily="-106" charset="0"/>
                <a:ea typeface="ＭＳ Ｐゴシック" pitchFamily="-106" charset="-128"/>
                <a:cs typeface="ＭＳ Ｐゴシック" pitchFamily="-106" charset="-128"/>
              </a:rPr>
              <a:t>Higher Risk</a:t>
            </a:r>
            <a:endParaRPr lang="en-US" b="1" baseline="30000">
              <a:solidFill>
                <a:srgbClr val="FFFFFF"/>
              </a:solidFill>
              <a:latin typeface="Arial" pitchFamily="-106" charset="0"/>
              <a:ea typeface="ＭＳ Ｐゴシック" pitchFamily="-106" charset="-128"/>
              <a:cs typeface="ＭＳ Ｐゴシック" pitchFamily="-106" charset="-128"/>
            </a:endParaRPr>
          </a:p>
        </p:txBody>
      </p:sp>
      <p:sp>
        <p:nvSpPr>
          <p:cNvPr id="41004" name="Freeform 54"/>
          <p:cNvSpPr>
            <a:spLocks/>
          </p:cNvSpPr>
          <p:nvPr/>
        </p:nvSpPr>
        <p:spPr bwMode="auto">
          <a:xfrm>
            <a:off x="3965575" y="1825625"/>
            <a:ext cx="2892425" cy="984250"/>
          </a:xfrm>
          <a:custGeom>
            <a:avLst/>
            <a:gdLst>
              <a:gd name="T0" fmla="*/ 2147483647 w 1581"/>
              <a:gd name="T1" fmla="*/ 0 h 620"/>
              <a:gd name="T2" fmla="*/ 2147483647 w 1581"/>
              <a:gd name="T3" fmla="*/ 2147483647 h 620"/>
              <a:gd name="T4" fmla="*/ 0 w 1581"/>
              <a:gd name="T5" fmla="*/ 2147483647 h 620"/>
              <a:gd name="T6" fmla="*/ 2147483647 w 1581"/>
              <a:gd name="T7" fmla="*/ 2147483647 h 620"/>
              <a:gd name="T8" fmla="*/ 0 60000 65536"/>
              <a:gd name="T9" fmla="*/ 0 60000 65536"/>
              <a:gd name="T10" fmla="*/ 0 60000 65536"/>
              <a:gd name="T11" fmla="*/ 0 60000 65536"/>
              <a:gd name="T12" fmla="*/ 0 w 1581"/>
              <a:gd name="T13" fmla="*/ 0 h 620"/>
              <a:gd name="T14" fmla="*/ 1581 w 1581"/>
              <a:gd name="T15" fmla="*/ 620 h 620"/>
            </a:gdLst>
            <a:ahLst/>
            <a:cxnLst>
              <a:cxn ang="T8">
                <a:pos x="T0" y="T1"/>
              </a:cxn>
              <a:cxn ang="T9">
                <a:pos x="T2" y="T3"/>
              </a:cxn>
              <a:cxn ang="T10">
                <a:pos x="T4" y="T5"/>
              </a:cxn>
              <a:cxn ang="T11">
                <a:pos x="T6" y="T7"/>
              </a:cxn>
            </a:cxnLst>
            <a:rect l="T12" t="T13" r="T14" b="T15"/>
            <a:pathLst>
              <a:path w="1581" h="620">
                <a:moveTo>
                  <a:pt x="1581" y="0"/>
                </a:moveTo>
                <a:lnTo>
                  <a:pt x="1581" y="386"/>
                </a:lnTo>
                <a:lnTo>
                  <a:pt x="0" y="386"/>
                </a:lnTo>
                <a:lnTo>
                  <a:pt x="5" y="620"/>
                </a:ln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Text Box 4"/>
          <p:cNvSpPr txBox="1">
            <a:spLocks noChangeArrowheads="1"/>
          </p:cNvSpPr>
          <p:nvPr/>
        </p:nvSpPr>
        <p:spPr bwMode="auto">
          <a:xfrm>
            <a:off x="4900613" y="1371600"/>
            <a:ext cx="4049712" cy="673835"/>
          </a:xfrm>
          <a:prstGeom prst="rect">
            <a:avLst/>
          </a:prstGeom>
          <a:solidFill>
            <a:srgbClr val="006699"/>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auto">
              <a:spcBef>
                <a:spcPts val="0"/>
              </a:spcBef>
              <a:spcAft>
                <a:spcPts val="0"/>
              </a:spcAft>
              <a:defRPr/>
            </a:pPr>
            <a:r>
              <a:rPr lang="en-US" b="1">
                <a:solidFill>
                  <a:srgbClr val="FFFFFF"/>
                </a:solidFill>
                <a:latin typeface="Arial" pitchFamily="-106" charset="0"/>
                <a:ea typeface="ＭＳ Ｐゴシック" pitchFamily="-106" charset="-128"/>
                <a:cs typeface="ＭＳ Ｐゴシック" pitchFamily="-106" charset="-128"/>
              </a:rPr>
              <a:t>Acute Vasoreactivity Testing</a:t>
            </a:r>
            <a:endParaRPr lang="en-US" b="1" baseline="30000">
              <a:solidFill>
                <a:srgbClr val="FFFFFF"/>
              </a:solidFill>
              <a:latin typeface="Arial" pitchFamily="-106" charset="0"/>
              <a:ea typeface="ＭＳ Ｐゴシック" pitchFamily="-106" charset="-128"/>
              <a:cs typeface="ＭＳ Ｐゴシック" pitchFamily="-106" charset="-128"/>
            </a:endParaRPr>
          </a:p>
        </p:txBody>
      </p:sp>
      <p:cxnSp>
        <p:nvCxnSpPr>
          <p:cNvPr id="41008" name="AutoShape 38"/>
          <p:cNvCxnSpPr>
            <a:cxnSpLocks noChangeShapeType="1"/>
          </p:cNvCxnSpPr>
          <p:nvPr/>
        </p:nvCxnSpPr>
        <p:spPr bwMode="auto">
          <a:xfrm>
            <a:off x="7391400" y="4489450"/>
            <a:ext cx="0" cy="3048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7" name="Text Box 37"/>
          <p:cNvSpPr txBox="1">
            <a:spLocks noChangeArrowheads="1"/>
          </p:cNvSpPr>
          <p:nvPr/>
        </p:nvSpPr>
        <p:spPr bwMode="auto">
          <a:xfrm>
            <a:off x="5854700" y="3433763"/>
            <a:ext cx="3125788" cy="1171575"/>
          </a:xfrm>
          <a:prstGeom prst="rect">
            <a:avLst/>
          </a:prstGeom>
          <a:solidFill>
            <a:srgbClr val="660066"/>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6350" indent="6350" algn="ctr" fontAlgn="auto">
              <a:spcBef>
                <a:spcPct val="20000"/>
              </a:spcBef>
              <a:spcAft>
                <a:spcPts val="0"/>
              </a:spcAft>
              <a:defRPr/>
            </a:pPr>
            <a:r>
              <a:rPr lang="en-US" sz="1500" b="1">
                <a:solidFill>
                  <a:srgbClr val="FFFFFF"/>
                </a:solidFill>
                <a:latin typeface="Arial" pitchFamily="-106" charset="0"/>
                <a:ea typeface="ＭＳ Ｐゴシック" pitchFamily="-106" charset="-128"/>
                <a:cs typeface="ＭＳ Ｐゴシック" pitchFamily="-106" charset="-128"/>
              </a:rPr>
              <a:t>Epoprostenol IV or</a:t>
            </a:r>
          </a:p>
          <a:p>
            <a:pPr marL="6350" indent="6350" algn="ctr" fontAlgn="auto">
              <a:spcBef>
                <a:spcPct val="20000"/>
              </a:spcBef>
              <a:spcAft>
                <a:spcPts val="0"/>
              </a:spcAft>
              <a:defRPr/>
            </a:pPr>
            <a:r>
              <a:rPr lang="en-US" sz="1500" b="1">
                <a:solidFill>
                  <a:srgbClr val="FFFFFF"/>
                </a:solidFill>
                <a:latin typeface="Arial" pitchFamily="-106" charset="0"/>
                <a:ea typeface="ＭＳ Ｐゴシック" pitchFamily="-106" charset="-128"/>
                <a:cs typeface="ＭＳ Ｐゴシック" pitchFamily="-106" charset="-128"/>
              </a:rPr>
              <a:t> Treprostinil (IV/SQ)</a:t>
            </a:r>
          </a:p>
          <a:p>
            <a:pPr marL="6350" indent="6350" algn="ctr" fontAlgn="auto">
              <a:spcBef>
                <a:spcPct val="20000"/>
              </a:spcBef>
              <a:spcAft>
                <a:spcPts val="0"/>
              </a:spcAft>
              <a:defRPr/>
            </a:pPr>
            <a:r>
              <a:rPr lang="en-US" sz="1500" b="1">
                <a:solidFill>
                  <a:srgbClr val="FFFFFF"/>
                </a:solidFill>
                <a:latin typeface="Arial" pitchFamily="-106" charset="0"/>
                <a:ea typeface="ＭＳ Ｐゴシック" pitchFamily="-106" charset="-128"/>
                <a:cs typeface="ＭＳ Ｐゴシック" pitchFamily="-106" charset="-128"/>
              </a:rPr>
              <a:t>Consider Early Combination</a:t>
            </a:r>
          </a:p>
          <a:p>
            <a:pPr marL="6350" indent="6350" algn="ctr" fontAlgn="auto">
              <a:spcBef>
                <a:spcPct val="20000"/>
              </a:spcBef>
              <a:spcAft>
                <a:spcPts val="0"/>
              </a:spcAft>
              <a:defRPr/>
            </a:pPr>
            <a:r>
              <a:rPr lang="en-US" sz="1500" b="1">
                <a:solidFill>
                  <a:srgbClr val="FFFFFF"/>
                </a:solidFill>
                <a:latin typeface="Arial" pitchFamily="-106" charset="0"/>
                <a:ea typeface="ＭＳ Ｐゴシック" pitchFamily="-106" charset="-128"/>
                <a:cs typeface="ＭＳ Ｐゴシック" pitchFamily="-106" charset="-128"/>
              </a:rPr>
              <a:t>ERA or PDE-5i (oral) </a:t>
            </a:r>
          </a:p>
        </p:txBody>
      </p:sp>
      <p:cxnSp>
        <p:nvCxnSpPr>
          <p:cNvPr id="41012" name="AutoShape 38"/>
          <p:cNvCxnSpPr>
            <a:cxnSpLocks noChangeShapeType="1"/>
          </p:cNvCxnSpPr>
          <p:nvPr/>
        </p:nvCxnSpPr>
        <p:spPr bwMode="auto">
          <a:xfrm>
            <a:off x="5399088" y="5175250"/>
            <a:ext cx="468312"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6" name="Text Box 28"/>
          <p:cNvSpPr txBox="1">
            <a:spLocks noChangeArrowheads="1"/>
          </p:cNvSpPr>
          <p:nvPr/>
        </p:nvSpPr>
        <p:spPr bwMode="auto">
          <a:xfrm>
            <a:off x="2399861" y="4813573"/>
            <a:ext cx="3132462" cy="658813"/>
          </a:xfrm>
          <a:prstGeom prst="rect">
            <a:avLst/>
          </a:prstGeom>
          <a:solidFill>
            <a:srgbClr val="008080"/>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auto">
              <a:spcBef>
                <a:spcPts val="0"/>
              </a:spcBef>
              <a:spcAft>
                <a:spcPts val="0"/>
              </a:spcAft>
              <a:defRPr/>
            </a:pPr>
            <a:r>
              <a:rPr lang="en-US" b="1" dirty="0">
                <a:solidFill>
                  <a:srgbClr val="FFFFFF"/>
                </a:solidFill>
                <a:latin typeface="+mn-lt"/>
                <a:ea typeface="ＭＳ Ｐゴシック" pitchFamily="-109" charset="-128"/>
                <a:cs typeface="+mn-cs"/>
              </a:rPr>
              <a:t>Reassess: consider</a:t>
            </a:r>
            <a:br>
              <a:rPr lang="en-US" b="1" dirty="0">
                <a:solidFill>
                  <a:srgbClr val="FFFFFF"/>
                </a:solidFill>
                <a:latin typeface="+mn-lt"/>
                <a:ea typeface="ＭＳ Ｐゴシック" pitchFamily="-109" charset="-128"/>
                <a:cs typeface="+mn-cs"/>
              </a:rPr>
            </a:br>
            <a:r>
              <a:rPr lang="en-US" b="1" dirty="0">
                <a:solidFill>
                  <a:srgbClr val="FFFFFF"/>
                </a:solidFill>
                <a:latin typeface="+mn-lt"/>
                <a:ea typeface="ＭＳ Ｐゴシック" pitchFamily="-109" charset="-128"/>
                <a:cs typeface="+mn-cs"/>
              </a:rPr>
              <a:t>combo-therapy</a:t>
            </a:r>
          </a:p>
        </p:txBody>
      </p:sp>
      <p:sp>
        <p:nvSpPr>
          <p:cNvPr id="48" name="Text Box 28"/>
          <p:cNvSpPr txBox="1">
            <a:spLocks noChangeArrowheads="1"/>
          </p:cNvSpPr>
          <p:nvPr/>
        </p:nvSpPr>
        <p:spPr bwMode="auto">
          <a:xfrm>
            <a:off x="4114800" y="5708650"/>
            <a:ext cx="4114800" cy="838200"/>
          </a:xfrm>
          <a:prstGeom prst="rect">
            <a:avLst/>
          </a:prstGeom>
          <a:solidFill>
            <a:srgbClr val="FF0000"/>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auto">
              <a:spcBef>
                <a:spcPts val="0"/>
              </a:spcBef>
              <a:spcAft>
                <a:spcPts val="0"/>
              </a:spcAft>
              <a:defRPr/>
            </a:pPr>
            <a:r>
              <a:rPr lang="en-US" sz="1200" b="1" dirty="0" err="1">
                <a:solidFill>
                  <a:schemeClr val="bg1"/>
                </a:solidFill>
                <a:latin typeface="+mn-lt"/>
                <a:ea typeface="ＭＳ Ｐゴシック" pitchFamily="-109" charset="-128"/>
                <a:cs typeface="+mn-cs"/>
              </a:rPr>
              <a:t>Ambrisentan</a:t>
            </a:r>
            <a:r>
              <a:rPr lang="en-US" sz="1200" b="1" dirty="0">
                <a:solidFill>
                  <a:schemeClr val="bg1"/>
                </a:solidFill>
                <a:latin typeface="+mn-lt"/>
                <a:ea typeface="ＭＳ Ｐゴシック" pitchFamily="-109" charset="-128"/>
                <a:cs typeface="+mn-cs"/>
              </a:rPr>
              <a:t> (2aB), Bosentan (1B), CCB (1B), Epoprostenol (1B), Iloprost (2aB), Sildenafil (1B), </a:t>
            </a:r>
            <a:r>
              <a:rPr lang="en-US" sz="1200" b="1" dirty="0" err="1">
                <a:solidFill>
                  <a:schemeClr val="bg1"/>
                </a:solidFill>
                <a:latin typeface="+mn-lt"/>
                <a:ea typeface="ＭＳ Ｐゴシック" pitchFamily="-109" charset="-128"/>
                <a:cs typeface="+mn-cs"/>
              </a:rPr>
              <a:t>Tadalafil</a:t>
            </a:r>
            <a:r>
              <a:rPr lang="en-US" sz="1200" b="1" dirty="0">
                <a:solidFill>
                  <a:schemeClr val="bg1"/>
                </a:solidFill>
                <a:latin typeface="+mn-lt"/>
                <a:ea typeface="ＭＳ Ｐゴシック" pitchFamily="-109" charset="-128"/>
                <a:cs typeface="+mn-cs"/>
              </a:rPr>
              <a:t> (2aB), </a:t>
            </a:r>
            <a:r>
              <a:rPr lang="en-US" sz="1200" b="1" dirty="0" err="1">
                <a:solidFill>
                  <a:schemeClr val="bg1"/>
                </a:solidFill>
                <a:latin typeface="+mn-lt"/>
                <a:ea typeface="ＭＳ Ｐゴシック" pitchFamily="-109" charset="-128"/>
                <a:cs typeface="+mn-cs"/>
              </a:rPr>
              <a:t>Treprostinil</a:t>
            </a:r>
            <a:r>
              <a:rPr lang="en-US" sz="1200" b="1" dirty="0">
                <a:solidFill>
                  <a:schemeClr val="bg1"/>
                </a:solidFill>
                <a:latin typeface="+mn-lt"/>
                <a:ea typeface="ＭＳ Ｐゴシック" pitchFamily="-109" charset="-128"/>
                <a:cs typeface="+mn-cs"/>
              </a:rPr>
              <a:t> IV/SQ (1B), </a:t>
            </a:r>
          </a:p>
          <a:p>
            <a:pPr algn="ctr" fontAlgn="auto">
              <a:spcBef>
                <a:spcPts val="0"/>
              </a:spcBef>
              <a:spcAft>
                <a:spcPts val="0"/>
              </a:spcAft>
              <a:defRPr/>
            </a:pPr>
            <a:r>
              <a:rPr lang="en-US" sz="1200" b="1" dirty="0" err="1">
                <a:solidFill>
                  <a:schemeClr val="bg1"/>
                </a:solidFill>
                <a:latin typeface="+mn-lt"/>
                <a:ea typeface="ＭＳ Ｐゴシック" pitchFamily="-109" charset="-128"/>
                <a:cs typeface="ＭＳ Ｐゴシック" charset="0"/>
              </a:rPr>
              <a:t>Treprostinil</a:t>
            </a:r>
            <a:r>
              <a:rPr lang="en-US" sz="1200" b="1" dirty="0">
                <a:solidFill>
                  <a:schemeClr val="bg1"/>
                </a:solidFill>
                <a:latin typeface="+mn-lt"/>
                <a:ea typeface="ＭＳ Ｐゴシック" pitchFamily="-109" charset="-128"/>
                <a:cs typeface="ＭＳ Ｐゴシック" charset="0"/>
              </a:rPr>
              <a:t> </a:t>
            </a:r>
            <a:r>
              <a:rPr lang="en-US" sz="1200" b="1" dirty="0" err="1">
                <a:solidFill>
                  <a:schemeClr val="bg1"/>
                </a:solidFill>
                <a:latin typeface="+mn-lt"/>
                <a:ea typeface="ＭＳ Ｐゴシック" pitchFamily="-109" charset="-128"/>
                <a:cs typeface="ＭＳ Ｐゴシック" charset="0"/>
              </a:rPr>
              <a:t>Inh</a:t>
            </a:r>
            <a:r>
              <a:rPr lang="en-US" sz="1200" b="1" dirty="0">
                <a:solidFill>
                  <a:schemeClr val="bg1"/>
                </a:solidFill>
                <a:latin typeface="+mn-lt"/>
                <a:ea typeface="ＭＳ Ｐゴシック" pitchFamily="-109" charset="-128"/>
                <a:cs typeface="ＭＳ Ｐゴシック" charset="0"/>
              </a:rPr>
              <a:t> (2aB)</a:t>
            </a:r>
          </a:p>
        </p:txBody>
      </p:sp>
      <p:sp>
        <p:nvSpPr>
          <p:cNvPr id="41019" name="Text Box 10"/>
          <p:cNvSpPr txBox="1">
            <a:spLocks noChangeArrowheads="1"/>
          </p:cNvSpPr>
          <p:nvPr/>
        </p:nvSpPr>
        <p:spPr bwMode="auto">
          <a:xfrm>
            <a:off x="1096963" y="2338388"/>
            <a:ext cx="1265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50000"/>
              </a:spcBef>
              <a:spcAft>
                <a:spcPct val="0"/>
              </a:spcAft>
              <a:buClrTx/>
              <a:buFontTx/>
              <a:buNone/>
            </a:pPr>
            <a:r>
              <a:rPr lang="en-US" altLang="en-US" sz="1800" b="1" i="1">
                <a:solidFill>
                  <a:srgbClr val="FFFFFF"/>
                </a:solidFill>
                <a:ea typeface="ＭＳ Ｐゴシック" pitchFamily="34" charset="-128"/>
              </a:rPr>
              <a:t>Positive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Chronic Sildenafil Therapy for Late </a:t>
            </a:r>
            <a:br>
              <a:rPr lang="en-US" smtClean="0"/>
            </a:br>
            <a:r>
              <a:rPr lang="en-US" smtClean="0"/>
              <a:t>Pulmonary Hypertension in CLD</a:t>
            </a:r>
            <a:endParaRPr lang="en-US" dirty="0"/>
          </a:p>
        </p:txBody>
      </p:sp>
      <p:pic>
        <p:nvPicPr>
          <p:cNvPr id="41988" name="Picture 3" descr="screenshot_01.jpg                                              000161FE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95437"/>
            <a:ext cx="57912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4"/>
          <p:cNvSpPr txBox="1">
            <a:spLocks noChangeArrowheads="1"/>
          </p:cNvSpPr>
          <p:nvPr/>
        </p:nvSpPr>
        <p:spPr bwMode="auto">
          <a:xfrm>
            <a:off x="152400" y="6397823"/>
            <a:ext cx="2580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Mourani</a:t>
            </a:r>
            <a:r>
              <a:rPr lang="en-US" altLang="en-US" sz="1400" dirty="0">
                <a:solidFill>
                  <a:schemeClr val="tx1"/>
                </a:solidFill>
              </a:rPr>
              <a:t> PM et al, J </a:t>
            </a:r>
            <a:r>
              <a:rPr lang="en-US" altLang="en-US" sz="1400" dirty="0" err="1">
                <a:solidFill>
                  <a:schemeClr val="tx1"/>
                </a:solidFill>
              </a:rPr>
              <a:t>Peds</a:t>
            </a:r>
            <a:r>
              <a:rPr lang="en-US" altLang="en-US" sz="1400" dirty="0">
                <a:solidFill>
                  <a:schemeClr val="tx1"/>
                </a:solidFill>
              </a:rPr>
              <a:t>, 2009 )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3" descr="fda warn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12750"/>
            <a:ext cx="87249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vere PPH. autopsy.pdf                                        000161FEMacintosh HD                   B8A9EE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6350"/>
            <a:ext cx="9120187"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288" y="6143625"/>
            <a:ext cx="9129712"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Dose-Related Late Mortality in the Pediatric Sildenafil Study </a:t>
            </a:r>
            <a:endParaRPr lang="en-US" dirty="0"/>
          </a:p>
        </p:txBody>
      </p:sp>
      <p:pic>
        <p:nvPicPr>
          <p:cNvPr id="44036" name="Content Placeholder 3" descr="screenshot_01.jpg"/>
          <p:cNvPicPr>
            <a:picLocks noGrp="1" noChangeAspect="1"/>
          </p:cNvPicPr>
          <p:nvPr>
            <p:ph idx="1"/>
          </p:nvPr>
        </p:nvPicPr>
        <p:blipFill>
          <a:blip r:embed="rId2">
            <a:extLst>
              <a:ext uri="{28A0092B-C50C-407E-A947-70E740481C1C}">
                <a14:useLocalDpi xmlns:a14="http://schemas.microsoft.com/office/drawing/2010/main" val="0"/>
              </a:ext>
            </a:extLst>
          </a:blip>
          <a:srcRect l="-2118" r="-2118"/>
          <a:stretch>
            <a:fillRect/>
          </a:stretch>
        </p:blipFill>
        <p:spPr>
          <a:xfrm>
            <a:off x="457200" y="1615744"/>
            <a:ext cx="8229600" cy="4494875"/>
          </a:xfrm>
        </p:spPr>
      </p:pic>
      <p:sp>
        <p:nvSpPr>
          <p:cNvPr id="44037" name="TextBox 4"/>
          <p:cNvSpPr txBox="1">
            <a:spLocks noChangeArrowheads="1"/>
          </p:cNvSpPr>
          <p:nvPr/>
        </p:nvSpPr>
        <p:spPr bwMode="auto">
          <a:xfrm>
            <a:off x="2564606" y="6248400"/>
            <a:ext cx="4014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dirty="0">
                <a:solidFill>
                  <a:schemeClr val="tx1"/>
                </a:solidFill>
              </a:rPr>
              <a:t>(from the Food and Drug Administration)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rtlCol="0">
            <a:normAutofit fontScale="90000"/>
          </a:bodyPr>
          <a:lstStyle/>
          <a:p>
            <a:pPr eaLnBrk="1" fontAlgn="auto" hangingPunct="1">
              <a:spcAft>
                <a:spcPts val="0"/>
              </a:spcAft>
              <a:defRPr/>
            </a:pPr>
            <a:r>
              <a:rPr lang="en-US" dirty="0" smtClean="0"/>
              <a:t>Subcutaneous </a:t>
            </a:r>
            <a:r>
              <a:rPr lang="en-US" dirty="0" err="1" smtClean="0"/>
              <a:t>Treprostinil</a:t>
            </a:r>
            <a:r>
              <a:rPr lang="en-US" dirty="0" smtClean="0"/>
              <a:t> (</a:t>
            </a:r>
            <a:r>
              <a:rPr lang="en-US" dirty="0" err="1" smtClean="0"/>
              <a:t>Remodulin</a:t>
            </a:r>
            <a:r>
              <a:rPr lang="en-US" dirty="0" smtClean="0"/>
              <a:t>) for Late Pulmonary Hypertension in BPD</a:t>
            </a:r>
            <a:endParaRPr lang="en-US" dirty="0"/>
          </a:p>
        </p:txBody>
      </p:sp>
      <p:pic>
        <p:nvPicPr>
          <p:cNvPr id="45060" name="Picture 2" descr="ferdman dj peds 2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8763" y="1665288"/>
            <a:ext cx="6329362"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3"/>
          <p:cNvSpPr txBox="1">
            <a:spLocks noChangeArrowheads="1"/>
          </p:cNvSpPr>
          <p:nvPr/>
        </p:nvSpPr>
        <p:spPr bwMode="auto">
          <a:xfrm>
            <a:off x="152400" y="6393060"/>
            <a:ext cx="270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dirty="0" err="1">
                <a:solidFill>
                  <a:schemeClr val="tx1"/>
                </a:solidFill>
              </a:rPr>
              <a:t>Ferdman</a:t>
            </a:r>
            <a:r>
              <a:rPr lang="en-US" altLang="en-US" sz="1400" dirty="0">
                <a:solidFill>
                  <a:schemeClr val="tx1"/>
                </a:solidFill>
              </a:rPr>
              <a:t> DJ et al. </a:t>
            </a:r>
            <a:r>
              <a:rPr lang="en-US" altLang="en-US" sz="1400" i="1" dirty="0">
                <a:solidFill>
                  <a:schemeClr val="tx1"/>
                </a:solidFill>
              </a:rPr>
              <a:t>Pediatrics</a:t>
            </a:r>
            <a:r>
              <a:rPr lang="en-US" altLang="en-US" sz="1400" dirty="0">
                <a:solidFill>
                  <a:schemeClr val="tx1"/>
                </a:solidFill>
              </a:rPr>
              <a:t> 2014)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 y="96840"/>
            <a:ext cx="8229600" cy="1143000"/>
          </a:xfrm>
        </p:spPr>
        <p:txBody>
          <a:bodyPr rtlCol="0">
            <a:normAutofit fontScale="90000"/>
          </a:bodyPr>
          <a:lstStyle/>
          <a:p>
            <a:pPr eaLnBrk="1" fontAlgn="auto" hangingPunct="1">
              <a:spcAft>
                <a:spcPts val="0"/>
              </a:spcAft>
              <a:defRPr/>
            </a:pPr>
            <a:r>
              <a:rPr lang="en-US" dirty="0" smtClean="0"/>
              <a:t>Poor Survival in BPD Infants with Pulmonary Hypertension</a:t>
            </a:r>
            <a:endParaRPr lang="en-US" dirty="0"/>
          </a:p>
        </p:txBody>
      </p:sp>
      <p:sp>
        <p:nvSpPr>
          <p:cNvPr id="46084" name="Rectangle 3"/>
          <p:cNvSpPr>
            <a:spLocks noChangeArrowheads="1"/>
          </p:cNvSpPr>
          <p:nvPr/>
        </p:nvSpPr>
        <p:spPr bwMode="auto">
          <a:xfrm>
            <a:off x="152400" y="6397823"/>
            <a:ext cx="32501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(Del Cerro et al. Pediatric </a:t>
            </a:r>
            <a:r>
              <a:rPr lang="en-US" altLang="en-US" sz="1400" dirty="0" err="1">
                <a:solidFill>
                  <a:schemeClr val="tx1"/>
                </a:solidFill>
              </a:rPr>
              <a:t>Pulmonol</a:t>
            </a:r>
            <a:r>
              <a:rPr lang="en-US" altLang="en-US" sz="1400" dirty="0">
                <a:solidFill>
                  <a:schemeClr val="tx1"/>
                </a:solidFill>
              </a:rPr>
              <a:t>, 2013)</a:t>
            </a:r>
          </a:p>
        </p:txBody>
      </p:sp>
      <p:pic>
        <p:nvPicPr>
          <p:cNvPr id="46085" name="Picture 4" descr="PH survival in BPD cerr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346200"/>
            <a:ext cx="9144001"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5"/>
          <p:cNvSpPr txBox="1">
            <a:spLocks noChangeArrowheads="1"/>
          </p:cNvSpPr>
          <p:nvPr/>
        </p:nvSpPr>
        <p:spPr bwMode="auto">
          <a:xfrm>
            <a:off x="6019800" y="6337300"/>
            <a:ext cx="276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dirty="0">
                <a:solidFill>
                  <a:schemeClr val="tx1"/>
                </a:solidFill>
              </a:rPr>
              <a:t>*  95% Confidence Intervals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ctrTitle"/>
          </p:nvPr>
        </p:nvSpPr>
        <p:spPr>
          <a:xfrm>
            <a:off x="685800" y="-95250"/>
            <a:ext cx="7772400" cy="1470025"/>
          </a:xfrm>
        </p:spPr>
        <p:txBody>
          <a:bodyPr/>
          <a:lstStyle/>
          <a:p>
            <a:pPr eaLnBrk="1" hangingPunct="1"/>
            <a:r>
              <a:rPr lang="en-US" altLang="en-US" smtClean="0"/>
              <a:t>Resolution of Pulmonary Hypertension in BPD</a:t>
            </a:r>
          </a:p>
        </p:txBody>
      </p:sp>
      <p:pic>
        <p:nvPicPr>
          <p:cNvPr id="47108" name="Picture 3" descr="screenshot_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8450" y="1336675"/>
            <a:ext cx="5500688"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6"/>
          <p:cNvSpPr txBox="1">
            <a:spLocks noChangeArrowheads="1"/>
          </p:cNvSpPr>
          <p:nvPr/>
        </p:nvSpPr>
        <p:spPr bwMode="auto">
          <a:xfrm>
            <a:off x="147637" y="6397823"/>
            <a:ext cx="23098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(An et al, </a:t>
            </a:r>
            <a:r>
              <a:rPr lang="en-US" altLang="en-US" sz="1400" i="1" dirty="0">
                <a:solidFill>
                  <a:schemeClr val="tx1"/>
                </a:solidFill>
              </a:rPr>
              <a:t>Korean </a:t>
            </a:r>
            <a:r>
              <a:rPr lang="en-US" altLang="en-US" sz="1400" i="1" dirty="0" err="1">
                <a:solidFill>
                  <a:schemeClr val="tx1"/>
                </a:solidFill>
              </a:rPr>
              <a:t>Circ</a:t>
            </a:r>
            <a:r>
              <a:rPr lang="en-US" altLang="en-US" sz="1400" i="1" dirty="0">
                <a:solidFill>
                  <a:schemeClr val="tx1"/>
                </a:solidFill>
              </a:rPr>
              <a:t> J, </a:t>
            </a:r>
            <a:r>
              <a:rPr lang="en-US" altLang="en-US" sz="1400" dirty="0">
                <a:solidFill>
                  <a:schemeClr val="tx1"/>
                </a:solidFill>
              </a:rPr>
              <a:t>2010)</a:t>
            </a:r>
          </a:p>
        </p:txBody>
      </p:sp>
      <p:sp>
        <p:nvSpPr>
          <p:cNvPr id="47110" name="TextBox 7"/>
          <p:cNvSpPr txBox="1">
            <a:spLocks noChangeArrowheads="1"/>
          </p:cNvSpPr>
          <p:nvPr/>
        </p:nvSpPr>
        <p:spPr bwMode="auto">
          <a:xfrm>
            <a:off x="5816600" y="1665288"/>
            <a:ext cx="2865438" cy="2308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a:solidFill>
                  <a:schemeClr val="tx1"/>
                </a:solidFill>
              </a:rPr>
              <a:t>29 patients with PH and BPD</a:t>
            </a:r>
          </a:p>
          <a:p>
            <a:pPr eaLnBrk="1" hangingPunct="1">
              <a:spcBef>
                <a:spcPct val="0"/>
              </a:spcBef>
              <a:spcAft>
                <a:spcPct val="0"/>
              </a:spcAft>
              <a:buClrTx/>
              <a:buFontTx/>
              <a:buNone/>
            </a:pPr>
            <a:r>
              <a:rPr lang="en-US" altLang="en-US" sz="1800">
                <a:solidFill>
                  <a:schemeClr val="tx1"/>
                </a:solidFill>
              </a:rPr>
              <a:t>69% on drug therapy:</a:t>
            </a:r>
          </a:p>
          <a:p>
            <a:pPr eaLnBrk="1" hangingPunct="1">
              <a:spcBef>
                <a:spcPct val="0"/>
              </a:spcBef>
              <a:spcAft>
                <a:spcPct val="0"/>
              </a:spcAft>
              <a:buClrTx/>
              <a:buFontTx/>
              <a:buNone/>
            </a:pPr>
            <a:r>
              <a:rPr lang="en-US" altLang="en-US" sz="1800">
                <a:solidFill>
                  <a:schemeClr val="tx1"/>
                </a:solidFill>
              </a:rPr>
              <a:t>  - inhaled NO (45%)</a:t>
            </a:r>
          </a:p>
          <a:p>
            <a:pPr eaLnBrk="1" hangingPunct="1">
              <a:spcBef>
                <a:spcPct val="0"/>
              </a:spcBef>
              <a:spcAft>
                <a:spcPct val="0"/>
              </a:spcAft>
              <a:buClrTx/>
              <a:buFontTx/>
              <a:buNone/>
            </a:pPr>
            <a:r>
              <a:rPr lang="en-US" altLang="en-US" sz="1800">
                <a:solidFill>
                  <a:schemeClr val="tx1"/>
                </a:solidFill>
              </a:rPr>
              <a:t>  - sildenafil (62%)</a:t>
            </a:r>
          </a:p>
          <a:p>
            <a:pPr eaLnBrk="1" hangingPunct="1">
              <a:spcBef>
                <a:spcPct val="0"/>
              </a:spcBef>
              <a:spcAft>
                <a:spcPct val="0"/>
              </a:spcAft>
              <a:buClrTx/>
              <a:buFontTx/>
              <a:buNone/>
            </a:pPr>
            <a:r>
              <a:rPr lang="en-US" altLang="en-US" sz="1800">
                <a:solidFill>
                  <a:schemeClr val="tx1"/>
                </a:solidFill>
              </a:rPr>
              <a:t>  - bosentan (10%)</a:t>
            </a:r>
          </a:p>
          <a:p>
            <a:pPr eaLnBrk="1" hangingPunct="1">
              <a:spcBef>
                <a:spcPct val="0"/>
              </a:spcBef>
              <a:spcAft>
                <a:spcPct val="0"/>
              </a:spcAft>
              <a:buClrTx/>
              <a:buFontTx/>
              <a:buNone/>
            </a:pPr>
            <a:r>
              <a:rPr lang="en-US" altLang="en-US" sz="1800">
                <a:solidFill>
                  <a:schemeClr val="tx1"/>
                </a:solidFill>
              </a:rPr>
              <a:t>  - iloprost (14%)</a:t>
            </a:r>
          </a:p>
          <a:p>
            <a:pPr eaLnBrk="1" hangingPunct="1">
              <a:spcBef>
                <a:spcPct val="0"/>
              </a:spcBef>
              <a:spcAft>
                <a:spcPct val="0"/>
              </a:spcAft>
              <a:buClrTx/>
              <a:buFontTx/>
              <a:buNone/>
            </a:pPr>
            <a:r>
              <a:rPr lang="en-US" altLang="en-US" sz="1800">
                <a:solidFill>
                  <a:schemeClr val="tx1"/>
                </a:solidFill>
              </a:rPr>
              <a:t>14% mortality</a:t>
            </a:r>
          </a:p>
          <a:p>
            <a:pPr eaLnBrk="1" hangingPunct="1">
              <a:spcBef>
                <a:spcPct val="0"/>
              </a:spcBef>
              <a:spcAft>
                <a:spcPct val="0"/>
              </a:spcAft>
              <a:buClrTx/>
              <a:buFontTx/>
              <a:buNone/>
            </a:pPr>
            <a:endParaRPr lang="en-US" altLang="en-US" sz="18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autho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9588"/>
            <a:ext cx="914400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4"/>
          <p:cNvSpPr txBox="1">
            <a:spLocks noChangeArrowheads="1"/>
          </p:cNvSpPr>
          <p:nvPr/>
        </p:nvSpPr>
        <p:spPr bwMode="auto">
          <a:xfrm>
            <a:off x="152400" y="6397823"/>
            <a:ext cx="1531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a:t>
            </a:r>
            <a:r>
              <a:rPr lang="en-US" altLang="en-US" sz="1400" i="1" dirty="0">
                <a:solidFill>
                  <a:schemeClr val="tx1"/>
                </a:solidFill>
              </a:rPr>
              <a:t>Circulation</a:t>
            </a:r>
            <a:r>
              <a:rPr lang="en-US" altLang="en-US" sz="1400" dirty="0">
                <a:solidFill>
                  <a:schemeClr val="tx1"/>
                </a:solidFill>
              </a:rPr>
              <a:t>,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le 1"/>
          <p:cNvSpPr>
            <a:spLocks noGrp="1"/>
          </p:cNvSpPr>
          <p:nvPr>
            <p:ph type="title"/>
          </p:nvPr>
        </p:nvSpPr>
        <p:spPr>
          <a:xfrm>
            <a:off x="454025" y="55563"/>
            <a:ext cx="8689975" cy="593725"/>
          </a:xfrm>
        </p:spPr>
        <p:txBody>
          <a:bodyPr/>
          <a:lstStyle/>
          <a:p>
            <a:pPr eaLnBrk="1" hangingPunct="1"/>
            <a:r>
              <a:rPr lang="en-US" altLang="en-US" sz="3200" smtClean="0"/>
              <a:t>AHA/ATS Joint Guidelines for Pediatric PH</a:t>
            </a:r>
          </a:p>
        </p:txBody>
      </p:sp>
      <p:pic>
        <p:nvPicPr>
          <p:cNvPr id="49156" name="Picture 4" descr="grade syste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035050"/>
            <a:ext cx="634679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3"/>
          <p:cNvSpPr txBox="1">
            <a:spLocks noChangeArrowheads="1"/>
          </p:cNvSpPr>
          <p:nvPr/>
        </p:nvSpPr>
        <p:spPr bwMode="auto">
          <a:xfrm>
            <a:off x="454025" y="3497263"/>
            <a:ext cx="825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a:solidFill>
                  <a:schemeClr val="tx1"/>
                </a:solidFill>
              </a:rPr>
              <a:t>Level</a:t>
            </a:r>
          </a:p>
        </p:txBody>
      </p:sp>
      <p:sp>
        <p:nvSpPr>
          <p:cNvPr id="49158" name="TextBox 5"/>
          <p:cNvSpPr txBox="1">
            <a:spLocks noChangeArrowheads="1"/>
          </p:cNvSpPr>
          <p:nvPr/>
        </p:nvSpPr>
        <p:spPr bwMode="auto">
          <a:xfrm>
            <a:off x="4578350" y="58578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400">
                <a:solidFill>
                  <a:schemeClr val="tx1"/>
                </a:solidFill>
              </a:rPr>
              <a:t>Class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p:cNvSpPr>
            <a:spLocks noGrp="1"/>
          </p:cNvSpPr>
          <p:nvPr>
            <p:ph type="title"/>
          </p:nvPr>
        </p:nvSpPr>
        <p:spPr/>
        <p:txBody>
          <a:bodyPr/>
          <a:lstStyle/>
          <a:p>
            <a:r>
              <a:rPr lang="en-US" altLang="en-US" smtClean="0"/>
              <a:t>Pulmonary Hypertension in BPD</a:t>
            </a:r>
          </a:p>
        </p:txBody>
      </p:sp>
      <p:sp>
        <p:nvSpPr>
          <p:cNvPr id="3" name="Content Placeholder 2"/>
          <p:cNvSpPr>
            <a:spLocks noGrp="1"/>
          </p:cNvSpPr>
          <p:nvPr>
            <p:ph idx="1"/>
          </p:nvPr>
        </p:nvSpPr>
        <p:spPr/>
        <p:txBody>
          <a:bodyPr/>
          <a:lstStyle/>
          <a:p>
            <a:r>
              <a:rPr lang="en-US" sz="3000" dirty="0" smtClean="0"/>
              <a:t>Screening for PH by echocardiogram is recommended in infants with established BPD (Class I, Level B).</a:t>
            </a:r>
          </a:p>
          <a:p>
            <a:r>
              <a:rPr lang="en-US" sz="3000" dirty="0" smtClean="0"/>
              <a:t>Evaluation and treatment of lung disease, including assessments for hypoxemia, aspiration, structural airways disease and the need for changes in respiratory support, is recommended in infants with BPD and PH before initiation of PAH-targeted therapy. (Class I, Level B)</a:t>
            </a:r>
          </a:p>
          <a:p>
            <a:endParaRPr lang="en-US" sz="3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lstStyle/>
          <a:p>
            <a:r>
              <a:rPr lang="en-US" altLang="en-US" smtClean="0"/>
              <a:t>Pulmonary Hypertension in BPD</a:t>
            </a:r>
          </a:p>
        </p:txBody>
      </p:sp>
      <p:sp>
        <p:nvSpPr>
          <p:cNvPr id="3" name="Content Placeholder 2"/>
          <p:cNvSpPr>
            <a:spLocks noGrp="1"/>
          </p:cNvSpPr>
          <p:nvPr>
            <p:ph idx="1"/>
          </p:nvPr>
        </p:nvSpPr>
        <p:spPr/>
        <p:txBody>
          <a:bodyPr/>
          <a:lstStyle/>
          <a:p>
            <a:r>
              <a:rPr lang="en-US" sz="2200" dirty="0" smtClean="0"/>
              <a:t>Evaluation for chronic therapy for PH in infants with BPD should follow recommendations for all children with PH and include cardiac catheterization to diagnose disease severity and potential contributing factors such as LV diastolic dysfunction, anatomic shunts, pulmonary vein stenosis and systemic collaterals. (Class I, Level B)</a:t>
            </a:r>
          </a:p>
          <a:p>
            <a:r>
              <a:rPr lang="en-US" sz="2200" dirty="0" smtClean="0"/>
              <a:t>Supplemental oxygen therapy is reasonable to avoid episodic or sustained hypoxemia and with the goal of maintaining O2 saturations between 92% - 95% in patients with established BPD and PH. (Class </a:t>
            </a:r>
            <a:r>
              <a:rPr lang="en-US" sz="2200" dirty="0" err="1" smtClean="0"/>
              <a:t>IIa</a:t>
            </a:r>
            <a:r>
              <a:rPr lang="en-US" sz="2200" dirty="0" smtClean="0"/>
              <a:t>, Level C)</a:t>
            </a:r>
          </a:p>
          <a:p>
            <a:r>
              <a:rPr lang="en-US" sz="2200" dirty="0" smtClean="0"/>
              <a:t>PAH-targeted therapy can be useful for infants with BPD and PH on optimal treatment of underlying respiratory and cardiac disease. (Class </a:t>
            </a:r>
            <a:r>
              <a:rPr lang="en-US" sz="2200" dirty="0" err="1" smtClean="0"/>
              <a:t>Ila</a:t>
            </a:r>
            <a:r>
              <a:rPr lang="en-US" sz="2200" dirty="0" smtClean="0"/>
              <a:t>, Level C) </a:t>
            </a:r>
            <a:endParaRPr lang="en-US" sz="22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r>
              <a:rPr lang="en-US" altLang="en-US" smtClean="0"/>
              <a:t>Conclusions</a:t>
            </a:r>
          </a:p>
        </p:txBody>
      </p:sp>
      <p:sp>
        <p:nvSpPr>
          <p:cNvPr id="62467" name="Rectangle 3"/>
          <p:cNvSpPr>
            <a:spLocks noGrp="1" noChangeArrowheads="1"/>
          </p:cNvSpPr>
          <p:nvPr>
            <p:ph type="body" idx="1"/>
          </p:nvPr>
        </p:nvSpPr>
        <p:spPr/>
        <p:txBody>
          <a:bodyPr/>
          <a:lstStyle/>
          <a:p>
            <a:r>
              <a:rPr lang="en-US" altLang="en-US" sz="2800" dirty="0" smtClean="0"/>
              <a:t>Pulmonary vascular disease (PVD) can be identified early in preterm newborns and is associated with:</a:t>
            </a:r>
          </a:p>
          <a:p>
            <a:pPr lvl="1"/>
            <a:r>
              <a:rPr lang="en-US" altLang="en-US" sz="2400" dirty="0"/>
              <a:t>A</a:t>
            </a:r>
            <a:r>
              <a:rPr lang="en-US" altLang="en-US" sz="2400" dirty="0" smtClean="0"/>
              <a:t>n increased risk for developing BPD </a:t>
            </a:r>
          </a:p>
          <a:p>
            <a:pPr lvl="1"/>
            <a:r>
              <a:rPr lang="en-US" altLang="en-US" sz="2400" dirty="0"/>
              <a:t>H</a:t>
            </a:r>
            <a:r>
              <a:rPr lang="en-US" altLang="en-US" sz="2400" dirty="0" smtClean="0"/>
              <a:t>igher mortality and late respiratory morbidities.</a:t>
            </a:r>
          </a:p>
          <a:p>
            <a:r>
              <a:rPr lang="en-US" altLang="en-US" sz="2800" dirty="0" smtClean="0"/>
              <a:t>Primary management is related to comprehensive evaluation and treatment of underlying respiratory disease</a:t>
            </a:r>
          </a:p>
          <a:p>
            <a:r>
              <a:rPr lang="en-US" altLang="en-US" sz="2800" dirty="0" smtClean="0"/>
              <a:t>PH and related cardiovascular abnormalities modulate the clinical course and outcomes of BPD.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2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24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88" y="6215063"/>
            <a:ext cx="9158287"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371600" y="274638"/>
            <a:ext cx="8229600" cy="1143000"/>
          </a:xfrm>
        </p:spPr>
        <p:txBody>
          <a:bodyPr/>
          <a:lstStyle/>
          <a:p>
            <a:r>
              <a:rPr lang="en-US" sz="3600" dirty="0" smtClean="0"/>
              <a:t>Pediatric Pulmonary Hypertension Network (</a:t>
            </a:r>
            <a:r>
              <a:rPr lang="en-US" sz="3600" dirty="0" err="1" smtClean="0"/>
              <a:t>PPHNet</a:t>
            </a:r>
            <a:r>
              <a:rPr lang="en-US" sz="3600" dirty="0" smtClean="0"/>
              <a:t>)</a:t>
            </a:r>
            <a:endParaRPr lang="en-US" sz="3600" dirty="0"/>
          </a:p>
        </p:txBody>
      </p:sp>
      <p:pic>
        <p:nvPicPr>
          <p:cNvPr id="53252" name="Picture 3" descr="PPHNet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2238"/>
            <a:ext cx="1525588"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descr="dbar iv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858963"/>
            <a:ext cx="15875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7" descr="mary 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1363" y="1866900"/>
            <a:ext cx="155257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descr="feinstei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9325" y="4470400"/>
            <a:ext cx="16287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9" descr="finema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46738" y="1858963"/>
            <a:ext cx="15875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0" descr="austi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538" y="4438650"/>
            <a:ext cx="15176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1" descr="tilma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32000" y="4427538"/>
            <a:ext cx="126682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2" descr="hanna.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70763" y="1876425"/>
            <a:ext cx="16510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3" descr="erika.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35400" y="1876425"/>
            <a:ext cx="16303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4" descr="ian.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13375" y="4470400"/>
            <a:ext cx="1714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TextBox 2"/>
          <p:cNvSpPr txBox="1">
            <a:spLocks noChangeArrowheads="1"/>
          </p:cNvSpPr>
          <p:nvPr/>
        </p:nvSpPr>
        <p:spPr bwMode="auto">
          <a:xfrm>
            <a:off x="333375" y="3835400"/>
            <a:ext cx="85963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a:solidFill>
                  <a:schemeClr val="tx1"/>
                </a:solidFill>
              </a:rPr>
              <a:t>Dunbar Ivy                Mary Mullen     </a:t>
            </a:r>
            <a:r>
              <a:rPr lang="en-US" altLang="en-US" sz="1600">
                <a:solidFill>
                  <a:schemeClr val="tx1"/>
                </a:solidFill>
              </a:rPr>
              <a:t>Erika Berman-Rosenzweig   </a:t>
            </a:r>
            <a:r>
              <a:rPr lang="en-US" altLang="en-US" sz="1800">
                <a:solidFill>
                  <a:schemeClr val="tx1"/>
                </a:solidFill>
              </a:rPr>
              <a:t>Jeff Fineman         Brian Hanna</a:t>
            </a:r>
          </a:p>
          <a:p>
            <a:pPr eaLnBrk="1" hangingPunct="1">
              <a:spcBef>
                <a:spcPct val="0"/>
              </a:spcBef>
              <a:spcAft>
                <a:spcPct val="0"/>
              </a:spcAft>
              <a:buClrTx/>
              <a:buFontTx/>
              <a:buNone/>
            </a:pPr>
            <a:r>
              <a:rPr lang="en-US" altLang="en-US" sz="1100">
                <a:solidFill>
                  <a:schemeClr val="tx1"/>
                </a:solidFill>
              </a:rPr>
              <a:t>     (Colorado)                                           (Boston)                                        (Columbia)                                          (UCSF)                                             (CHOP)</a:t>
            </a:r>
          </a:p>
        </p:txBody>
      </p:sp>
      <p:sp>
        <p:nvSpPr>
          <p:cNvPr id="53263" name="TextBox 4"/>
          <p:cNvSpPr txBox="1">
            <a:spLocks noChangeArrowheads="1"/>
          </p:cNvSpPr>
          <p:nvPr/>
        </p:nvSpPr>
        <p:spPr bwMode="auto">
          <a:xfrm>
            <a:off x="180975" y="6197600"/>
            <a:ext cx="9023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a:solidFill>
                  <a:schemeClr val="tx1"/>
                </a:solidFill>
              </a:rPr>
              <a:t>     Eric Austin         Tilman Humpl         Jeff Feinstein                 Ian Adatia                 Allen Everett</a:t>
            </a:r>
          </a:p>
          <a:p>
            <a:pPr eaLnBrk="1" hangingPunct="1">
              <a:spcBef>
                <a:spcPct val="0"/>
              </a:spcBef>
              <a:spcAft>
                <a:spcPct val="0"/>
              </a:spcAft>
              <a:buClrTx/>
              <a:buFontTx/>
              <a:buNone/>
            </a:pPr>
            <a:r>
              <a:rPr lang="en-US" altLang="en-US" sz="1200">
                <a:solidFill>
                  <a:schemeClr val="tx1"/>
                </a:solidFill>
              </a:rPr>
              <a:t>           (Vanderbilt)                            (Toronto)                                (Stanford)                                        (Alberta)                                          (Hopkins)</a:t>
            </a:r>
          </a:p>
        </p:txBody>
      </p:sp>
      <p:pic>
        <p:nvPicPr>
          <p:cNvPr id="53264" name="Picture 15" descr="allen everet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37438" y="4386263"/>
            <a:ext cx="1524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14" name="Rectangle 2"/>
          <p:cNvSpPr>
            <a:spLocks noGrp="1" noChangeArrowheads="1"/>
          </p:cNvSpPr>
          <p:nvPr>
            <p:ph type="title"/>
          </p:nvPr>
        </p:nvSpPr>
        <p:spPr>
          <a:xfrm>
            <a:off x="685800" y="122238"/>
            <a:ext cx="7772400" cy="1143000"/>
          </a:xfrm>
        </p:spPr>
        <p:txBody>
          <a:bodyPr rtlCol="0">
            <a:normAutofit fontScale="90000"/>
          </a:bodyPr>
          <a:lstStyle/>
          <a:p>
            <a:pPr eaLnBrk="1" fontAlgn="auto" hangingPunct="1">
              <a:spcAft>
                <a:spcPts val="0"/>
              </a:spcAft>
              <a:defRPr/>
            </a:pPr>
            <a:r>
              <a:rPr lang="en-US" dirty="0" smtClean="0">
                <a:ea typeface="ＭＳ Ｐゴシック" charset="-128"/>
                <a:cs typeface="ＭＳ Ｐゴシック" charset="-128"/>
              </a:rPr>
              <a:t>Physiology and Treatment of PAH</a:t>
            </a:r>
          </a:p>
        </p:txBody>
      </p:sp>
      <p:sp>
        <p:nvSpPr>
          <p:cNvPr id="7172" name="Text Box 3"/>
          <p:cNvSpPr txBox="1">
            <a:spLocks/>
          </p:cNvSpPr>
          <p:nvPr/>
        </p:nvSpPr>
        <p:spPr bwMode="auto">
          <a:xfrm>
            <a:off x="152400" y="6397823"/>
            <a:ext cx="586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Humbert, et al. </a:t>
            </a:r>
            <a:r>
              <a:rPr lang="en-US" altLang="en-US" sz="1400" i="1" dirty="0">
                <a:solidFill>
                  <a:schemeClr val="tx1"/>
                </a:solidFill>
              </a:rPr>
              <a:t>N </a:t>
            </a:r>
            <a:r>
              <a:rPr lang="en-US" altLang="en-US" sz="1400" i="1" dirty="0" err="1">
                <a:solidFill>
                  <a:schemeClr val="tx1"/>
                </a:solidFill>
              </a:rPr>
              <a:t>Engl</a:t>
            </a:r>
            <a:r>
              <a:rPr lang="en-US" altLang="en-US" sz="1400" i="1" dirty="0">
                <a:solidFill>
                  <a:schemeClr val="tx1"/>
                </a:solidFill>
              </a:rPr>
              <a:t> J Med</a:t>
            </a:r>
            <a:r>
              <a:rPr lang="en-US" altLang="en-US" sz="1400" dirty="0">
                <a:solidFill>
                  <a:schemeClr val="tx1"/>
                </a:solidFill>
              </a:rPr>
              <a:t>. 2004;351:1425-1436.</a:t>
            </a:r>
          </a:p>
        </p:txBody>
      </p:sp>
      <p:sp>
        <p:nvSpPr>
          <p:cNvPr id="7173" name="Rectangle 4" descr="Parchment"/>
          <p:cNvSpPr>
            <a:spLocks noChangeArrowheads="1"/>
          </p:cNvSpPr>
          <p:nvPr/>
        </p:nvSpPr>
        <p:spPr bwMode="auto">
          <a:xfrm>
            <a:off x="0" y="2895600"/>
            <a:ext cx="9144000" cy="31115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endParaRPr lang="en-US" altLang="en-US" sz="2400">
              <a:solidFill>
                <a:srgbClr val="0000CC"/>
              </a:solidFill>
            </a:endParaRPr>
          </a:p>
        </p:txBody>
      </p:sp>
      <p:sp>
        <p:nvSpPr>
          <p:cNvPr id="7174" name="Oval 5"/>
          <p:cNvSpPr>
            <a:spLocks noChangeArrowheads="1"/>
          </p:cNvSpPr>
          <p:nvPr/>
        </p:nvSpPr>
        <p:spPr bwMode="auto">
          <a:xfrm>
            <a:off x="6276975" y="3771900"/>
            <a:ext cx="1447800" cy="457200"/>
          </a:xfrm>
          <a:prstGeom prst="ellipse">
            <a:avLst/>
          </a:prstGeom>
          <a:solidFill>
            <a:srgbClr val="FFFFFF">
              <a:alpha val="7411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175" name="Oval 6"/>
          <p:cNvSpPr>
            <a:spLocks noChangeArrowheads="1"/>
          </p:cNvSpPr>
          <p:nvPr/>
        </p:nvSpPr>
        <p:spPr bwMode="auto">
          <a:xfrm>
            <a:off x="1676400" y="3762375"/>
            <a:ext cx="1219200" cy="381000"/>
          </a:xfrm>
          <a:prstGeom prst="ellipse">
            <a:avLst/>
          </a:prstGeom>
          <a:solidFill>
            <a:srgbClr val="FFFFFF">
              <a:alpha val="7411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176" name="Oval 7"/>
          <p:cNvSpPr>
            <a:spLocks noChangeArrowheads="1"/>
          </p:cNvSpPr>
          <p:nvPr/>
        </p:nvSpPr>
        <p:spPr bwMode="auto">
          <a:xfrm>
            <a:off x="3962400" y="3733800"/>
            <a:ext cx="1219200" cy="381000"/>
          </a:xfrm>
          <a:prstGeom prst="ellipse">
            <a:avLst/>
          </a:prstGeom>
          <a:solidFill>
            <a:srgbClr val="FFFFFF">
              <a:alpha val="7411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177" name="Freeform 8"/>
          <p:cNvSpPr>
            <a:spLocks/>
          </p:cNvSpPr>
          <p:nvPr/>
        </p:nvSpPr>
        <p:spPr bwMode="auto">
          <a:xfrm>
            <a:off x="3000375" y="2582863"/>
            <a:ext cx="3114675" cy="854075"/>
          </a:xfrm>
          <a:custGeom>
            <a:avLst/>
            <a:gdLst>
              <a:gd name="T0" fmla="*/ 2147483647 w 1962"/>
              <a:gd name="T1" fmla="*/ 2147483647 h 538"/>
              <a:gd name="T2" fmla="*/ 2147483647 w 1962"/>
              <a:gd name="T3" fmla="*/ 2147483647 h 538"/>
              <a:gd name="T4" fmla="*/ 2147483647 w 1962"/>
              <a:gd name="T5" fmla="*/ 2147483647 h 538"/>
              <a:gd name="T6" fmla="*/ 2147483647 w 1962"/>
              <a:gd name="T7" fmla="*/ 2147483647 h 538"/>
              <a:gd name="T8" fmla="*/ 2147483647 w 1962"/>
              <a:gd name="T9" fmla="*/ 2147483647 h 538"/>
              <a:gd name="T10" fmla="*/ 2147483647 w 1962"/>
              <a:gd name="T11" fmla="*/ 2147483647 h 538"/>
              <a:gd name="T12" fmla="*/ 2147483647 w 1962"/>
              <a:gd name="T13" fmla="*/ 2147483647 h 538"/>
              <a:gd name="T14" fmla="*/ 2147483647 w 1962"/>
              <a:gd name="T15" fmla="*/ 2147483647 h 538"/>
              <a:gd name="T16" fmla="*/ 2147483647 w 1962"/>
              <a:gd name="T17" fmla="*/ 2147483647 h 538"/>
              <a:gd name="T18" fmla="*/ 2147483647 w 1962"/>
              <a:gd name="T19" fmla="*/ 2147483647 h 538"/>
              <a:gd name="T20" fmla="*/ 2147483647 w 1962"/>
              <a:gd name="T21" fmla="*/ 2147483647 h 538"/>
              <a:gd name="T22" fmla="*/ 2147483647 w 1962"/>
              <a:gd name="T23" fmla="*/ 2147483647 h 538"/>
              <a:gd name="T24" fmla="*/ 2147483647 w 1962"/>
              <a:gd name="T25" fmla="*/ 2147483647 h 538"/>
              <a:gd name="T26" fmla="*/ 2147483647 w 1962"/>
              <a:gd name="T27" fmla="*/ 2147483647 h 538"/>
              <a:gd name="T28" fmla="*/ 2147483647 w 1962"/>
              <a:gd name="T29" fmla="*/ 2147483647 h 538"/>
              <a:gd name="T30" fmla="*/ 2147483647 w 1962"/>
              <a:gd name="T31" fmla="*/ 2147483647 h 538"/>
              <a:gd name="T32" fmla="*/ 2147483647 w 1962"/>
              <a:gd name="T33" fmla="*/ 2147483647 h 538"/>
              <a:gd name="T34" fmla="*/ 2147483647 w 1962"/>
              <a:gd name="T35" fmla="*/ 2147483647 h 538"/>
              <a:gd name="T36" fmla="*/ 2147483647 w 1962"/>
              <a:gd name="T37" fmla="*/ 2147483647 h 538"/>
              <a:gd name="T38" fmla="*/ 2147483647 w 1962"/>
              <a:gd name="T39" fmla="*/ 2147483647 h 538"/>
              <a:gd name="T40" fmla="*/ 2147483647 w 1962"/>
              <a:gd name="T41" fmla="*/ 2147483647 h 538"/>
              <a:gd name="T42" fmla="*/ 2147483647 w 1962"/>
              <a:gd name="T43" fmla="*/ 2147483647 h 538"/>
              <a:gd name="T44" fmla="*/ 2147483647 w 1962"/>
              <a:gd name="T45" fmla="*/ 2147483647 h 538"/>
              <a:gd name="T46" fmla="*/ 2147483647 w 1962"/>
              <a:gd name="T47" fmla="*/ 2147483647 h 538"/>
              <a:gd name="T48" fmla="*/ 2147483647 w 1962"/>
              <a:gd name="T49" fmla="*/ 2147483647 h 538"/>
              <a:gd name="T50" fmla="*/ 2147483647 w 1962"/>
              <a:gd name="T51" fmla="*/ 2147483647 h 538"/>
              <a:gd name="T52" fmla="*/ 2147483647 w 1962"/>
              <a:gd name="T53" fmla="*/ 2147483647 h 538"/>
              <a:gd name="T54" fmla="*/ 2147483647 w 1962"/>
              <a:gd name="T55" fmla="*/ 2147483647 h 538"/>
              <a:gd name="T56" fmla="*/ 2147483647 w 1962"/>
              <a:gd name="T57" fmla="*/ 2147483647 h 538"/>
              <a:gd name="T58" fmla="*/ 2147483647 w 1962"/>
              <a:gd name="T59" fmla="*/ 2147483647 h 538"/>
              <a:gd name="T60" fmla="*/ 2147483647 w 1962"/>
              <a:gd name="T61" fmla="*/ 2147483647 h 538"/>
              <a:gd name="T62" fmla="*/ 2147483647 w 1962"/>
              <a:gd name="T63" fmla="*/ 2147483647 h 5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2"/>
              <a:gd name="T97" fmla="*/ 0 h 538"/>
              <a:gd name="T98" fmla="*/ 1962 w 1962"/>
              <a:gd name="T99" fmla="*/ 538 h 5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2" h="538">
                <a:moveTo>
                  <a:pt x="165" y="188"/>
                </a:moveTo>
                <a:cubicBezTo>
                  <a:pt x="180" y="189"/>
                  <a:pt x="187" y="184"/>
                  <a:pt x="210" y="182"/>
                </a:cubicBezTo>
                <a:cubicBezTo>
                  <a:pt x="233" y="180"/>
                  <a:pt x="260" y="181"/>
                  <a:pt x="285" y="182"/>
                </a:cubicBezTo>
                <a:cubicBezTo>
                  <a:pt x="311" y="179"/>
                  <a:pt x="365" y="183"/>
                  <a:pt x="411" y="179"/>
                </a:cubicBezTo>
                <a:cubicBezTo>
                  <a:pt x="457" y="175"/>
                  <a:pt x="522" y="171"/>
                  <a:pt x="561" y="158"/>
                </a:cubicBezTo>
                <a:cubicBezTo>
                  <a:pt x="600" y="145"/>
                  <a:pt x="613" y="122"/>
                  <a:pt x="646" y="101"/>
                </a:cubicBezTo>
                <a:cubicBezTo>
                  <a:pt x="679" y="80"/>
                  <a:pt x="727" y="45"/>
                  <a:pt x="757" y="30"/>
                </a:cubicBezTo>
                <a:cubicBezTo>
                  <a:pt x="787" y="15"/>
                  <a:pt x="793" y="15"/>
                  <a:pt x="827" y="11"/>
                </a:cubicBezTo>
                <a:lnTo>
                  <a:pt x="961" y="4"/>
                </a:lnTo>
                <a:cubicBezTo>
                  <a:pt x="1005" y="3"/>
                  <a:pt x="1052" y="0"/>
                  <a:pt x="1094" y="7"/>
                </a:cubicBezTo>
                <a:cubicBezTo>
                  <a:pt x="1136" y="14"/>
                  <a:pt x="1174" y="30"/>
                  <a:pt x="1212" y="47"/>
                </a:cubicBezTo>
                <a:lnTo>
                  <a:pt x="1321" y="107"/>
                </a:lnTo>
                <a:lnTo>
                  <a:pt x="1416" y="125"/>
                </a:lnTo>
                <a:lnTo>
                  <a:pt x="1466" y="128"/>
                </a:lnTo>
                <a:lnTo>
                  <a:pt x="1598" y="118"/>
                </a:lnTo>
                <a:lnTo>
                  <a:pt x="1665" y="144"/>
                </a:lnTo>
                <a:lnTo>
                  <a:pt x="1695" y="165"/>
                </a:lnTo>
                <a:cubicBezTo>
                  <a:pt x="1714" y="173"/>
                  <a:pt x="1745" y="189"/>
                  <a:pt x="1772" y="189"/>
                </a:cubicBezTo>
                <a:cubicBezTo>
                  <a:pt x="1799" y="188"/>
                  <a:pt x="1834" y="172"/>
                  <a:pt x="1858" y="165"/>
                </a:cubicBezTo>
                <a:cubicBezTo>
                  <a:pt x="1883" y="159"/>
                  <a:pt x="1906" y="147"/>
                  <a:pt x="1921" y="145"/>
                </a:cubicBezTo>
                <a:cubicBezTo>
                  <a:pt x="1935" y="143"/>
                  <a:pt x="1934" y="143"/>
                  <a:pt x="1940" y="152"/>
                </a:cubicBezTo>
                <a:lnTo>
                  <a:pt x="1962" y="193"/>
                </a:lnTo>
                <a:lnTo>
                  <a:pt x="1956" y="236"/>
                </a:lnTo>
                <a:lnTo>
                  <a:pt x="1943" y="272"/>
                </a:lnTo>
                <a:lnTo>
                  <a:pt x="1936" y="310"/>
                </a:lnTo>
                <a:lnTo>
                  <a:pt x="1933" y="366"/>
                </a:lnTo>
                <a:lnTo>
                  <a:pt x="1907" y="386"/>
                </a:lnTo>
                <a:lnTo>
                  <a:pt x="1865" y="408"/>
                </a:lnTo>
                <a:lnTo>
                  <a:pt x="1827" y="424"/>
                </a:lnTo>
                <a:lnTo>
                  <a:pt x="1756" y="440"/>
                </a:lnTo>
                <a:lnTo>
                  <a:pt x="1685" y="460"/>
                </a:lnTo>
                <a:lnTo>
                  <a:pt x="1622" y="465"/>
                </a:lnTo>
                <a:lnTo>
                  <a:pt x="1569" y="480"/>
                </a:lnTo>
                <a:lnTo>
                  <a:pt x="1497" y="519"/>
                </a:lnTo>
                <a:lnTo>
                  <a:pt x="1400" y="534"/>
                </a:lnTo>
                <a:lnTo>
                  <a:pt x="1262" y="535"/>
                </a:lnTo>
                <a:lnTo>
                  <a:pt x="1179" y="535"/>
                </a:lnTo>
                <a:cubicBezTo>
                  <a:pt x="1134" y="535"/>
                  <a:pt x="1043" y="538"/>
                  <a:pt x="993" y="534"/>
                </a:cubicBezTo>
                <a:cubicBezTo>
                  <a:pt x="943" y="530"/>
                  <a:pt x="920" y="518"/>
                  <a:pt x="877" y="510"/>
                </a:cubicBezTo>
                <a:lnTo>
                  <a:pt x="736" y="485"/>
                </a:lnTo>
                <a:lnTo>
                  <a:pt x="632" y="468"/>
                </a:lnTo>
                <a:cubicBezTo>
                  <a:pt x="632" y="468"/>
                  <a:pt x="577" y="440"/>
                  <a:pt x="495" y="432"/>
                </a:cubicBezTo>
                <a:cubicBezTo>
                  <a:pt x="413" y="424"/>
                  <a:pt x="447" y="427"/>
                  <a:pt x="392" y="424"/>
                </a:cubicBezTo>
                <a:lnTo>
                  <a:pt x="266" y="420"/>
                </a:lnTo>
                <a:lnTo>
                  <a:pt x="196" y="427"/>
                </a:lnTo>
                <a:lnTo>
                  <a:pt x="131" y="425"/>
                </a:lnTo>
                <a:lnTo>
                  <a:pt x="83" y="423"/>
                </a:lnTo>
                <a:cubicBezTo>
                  <a:pt x="70" y="419"/>
                  <a:pt x="61" y="414"/>
                  <a:pt x="53" y="406"/>
                </a:cubicBezTo>
                <a:cubicBezTo>
                  <a:pt x="44" y="400"/>
                  <a:pt x="35" y="387"/>
                  <a:pt x="32" y="381"/>
                </a:cubicBezTo>
                <a:lnTo>
                  <a:pt x="32" y="370"/>
                </a:lnTo>
                <a:lnTo>
                  <a:pt x="34" y="346"/>
                </a:lnTo>
                <a:cubicBezTo>
                  <a:pt x="35" y="338"/>
                  <a:pt x="41" y="329"/>
                  <a:pt x="38" y="321"/>
                </a:cubicBezTo>
                <a:cubicBezTo>
                  <a:pt x="35" y="313"/>
                  <a:pt x="22" y="305"/>
                  <a:pt x="17" y="299"/>
                </a:cubicBezTo>
                <a:lnTo>
                  <a:pt x="5" y="285"/>
                </a:lnTo>
                <a:lnTo>
                  <a:pt x="0" y="247"/>
                </a:lnTo>
                <a:lnTo>
                  <a:pt x="6" y="217"/>
                </a:lnTo>
                <a:lnTo>
                  <a:pt x="9" y="195"/>
                </a:lnTo>
                <a:cubicBezTo>
                  <a:pt x="11" y="189"/>
                  <a:pt x="18" y="177"/>
                  <a:pt x="22" y="172"/>
                </a:cubicBezTo>
                <a:cubicBezTo>
                  <a:pt x="28" y="167"/>
                  <a:pt x="31" y="171"/>
                  <a:pt x="35" y="171"/>
                </a:cubicBezTo>
                <a:lnTo>
                  <a:pt x="48" y="172"/>
                </a:lnTo>
                <a:lnTo>
                  <a:pt x="76" y="173"/>
                </a:lnTo>
                <a:lnTo>
                  <a:pt x="96" y="174"/>
                </a:lnTo>
                <a:lnTo>
                  <a:pt x="109" y="175"/>
                </a:lnTo>
                <a:lnTo>
                  <a:pt x="122" y="178"/>
                </a:lnTo>
                <a:cubicBezTo>
                  <a:pt x="131" y="180"/>
                  <a:pt x="150" y="187"/>
                  <a:pt x="165" y="188"/>
                </a:cubicBezTo>
                <a:close/>
              </a:path>
            </a:pathLst>
          </a:custGeom>
          <a:gradFill rotWithShape="1">
            <a:gsLst>
              <a:gs pos="0">
                <a:srgbClr val="687882"/>
              </a:gs>
              <a:gs pos="50000">
                <a:srgbClr val="CCECFF"/>
              </a:gs>
              <a:gs pos="100000">
                <a:srgbClr val="687882"/>
              </a:gs>
            </a:gsLst>
            <a:lin ang="5400000" scaled="1"/>
          </a:gradFill>
          <a:ln w="3175">
            <a:solidFill>
              <a:srgbClr val="DDDDDD"/>
            </a:solidFill>
            <a:round/>
            <a:headEnd/>
            <a:tailEnd/>
          </a:ln>
        </p:spPr>
        <p:txBody>
          <a:bodyPr/>
          <a:lstStyle/>
          <a:p>
            <a:endParaRPr lang="en-US"/>
          </a:p>
        </p:txBody>
      </p:sp>
      <p:sp>
        <p:nvSpPr>
          <p:cNvPr id="7178" name="Freeform 9"/>
          <p:cNvSpPr>
            <a:spLocks/>
          </p:cNvSpPr>
          <p:nvPr/>
        </p:nvSpPr>
        <p:spPr bwMode="auto">
          <a:xfrm>
            <a:off x="-1588" y="2584450"/>
            <a:ext cx="3038476" cy="849313"/>
          </a:xfrm>
          <a:custGeom>
            <a:avLst/>
            <a:gdLst>
              <a:gd name="T0" fmla="*/ 2147483647 w 1914"/>
              <a:gd name="T1" fmla="*/ 2147483647 h 535"/>
              <a:gd name="T2" fmla="*/ 2147483647 w 1914"/>
              <a:gd name="T3" fmla="*/ 2147483647 h 535"/>
              <a:gd name="T4" fmla="*/ 2147483647 w 1914"/>
              <a:gd name="T5" fmla="*/ 2147483647 h 535"/>
              <a:gd name="T6" fmla="*/ 2147483647 w 1914"/>
              <a:gd name="T7" fmla="*/ 2147483647 h 535"/>
              <a:gd name="T8" fmla="*/ 2147483647 w 1914"/>
              <a:gd name="T9" fmla="*/ 2147483647 h 535"/>
              <a:gd name="T10" fmla="*/ 2147483647 w 1914"/>
              <a:gd name="T11" fmla="*/ 2147483647 h 535"/>
              <a:gd name="T12" fmla="*/ 2147483647 w 1914"/>
              <a:gd name="T13" fmla="*/ 2147483647 h 535"/>
              <a:gd name="T14" fmla="*/ 2147483647 w 1914"/>
              <a:gd name="T15" fmla="*/ 2147483647 h 535"/>
              <a:gd name="T16" fmla="*/ 2147483647 w 1914"/>
              <a:gd name="T17" fmla="*/ 2147483647 h 535"/>
              <a:gd name="T18" fmla="*/ 2147483647 w 1914"/>
              <a:gd name="T19" fmla="*/ 0 h 535"/>
              <a:gd name="T20" fmla="*/ 2147483647 w 1914"/>
              <a:gd name="T21" fmla="*/ 2147483647 h 535"/>
              <a:gd name="T22" fmla="*/ 2147483647 w 1914"/>
              <a:gd name="T23" fmla="*/ 2147483647 h 535"/>
              <a:gd name="T24" fmla="*/ 2147483647 w 1914"/>
              <a:gd name="T25" fmla="*/ 2147483647 h 535"/>
              <a:gd name="T26" fmla="*/ 2147483647 w 1914"/>
              <a:gd name="T27" fmla="*/ 2147483647 h 535"/>
              <a:gd name="T28" fmla="*/ 2147483647 w 1914"/>
              <a:gd name="T29" fmla="*/ 2147483647 h 535"/>
              <a:gd name="T30" fmla="*/ 2147483647 w 1914"/>
              <a:gd name="T31" fmla="*/ 2147483647 h 535"/>
              <a:gd name="T32" fmla="*/ 2147483647 w 1914"/>
              <a:gd name="T33" fmla="*/ 2147483647 h 535"/>
              <a:gd name="T34" fmla="*/ 2147483647 w 1914"/>
              <a:gd name="T35" fmla="*/ 2147483647 h 535"/>
              <a:gd name="T36" fmla="*/ 2147483647 w 1914"/>
              <a:gd name="T37" fmla="*/ 2147483647 h 535"/>
              <a:gd name="T38" fmla="*/ 2147483647 w 1914"/>
              <a:gd name="T39" fmla="*/ 2147483647 h 535"/>
              <a:gd name="T40" fmla="*/ 2147483647 w 1914"/>
              <a:gd name="T41" fmla="*/ 2147483647 h 535"/>
              <a:gd name="T42" fmla="*/ 2147483647 w 1914"/>
              <a:gd name="T43" fmla="*/ 2147483647 h 535"/>
              <a:gd name="T44" fmla="*/ 2147483647 w 1914"/>
              <a:gd name="T45" fmla="*/ 2147483647 h 535"/>
              <a:gd name="T46" fmla="*/ 2147483647 w 1914"/>
              <a:gd name="T47" fmla="*/ 2147483647 h 535"/>
              <a:gd name="T48" fmla="*/ 2147483647 w 1914"/>
              <a:gd name="T49" fmla="*/ 2147483647 h 535"/>
              <a:gd name="T50" fmla="*/ 2147483647 w 1914"/>
              <a:gd name="T51" fmla="*/ 2147483647 h 535"/>
              <a:gd name="T52" fmla="*/ 2147483647 w 1914"/>
              <a:gd name="T53" fmla="*/ 2147483647 h 535"/>
              <a:gd name="T54" fmla="*/ 2147483647 w 1914"/>
              <a:gd name="T55" fmla="*/ 2147483647 h 535"/>
              <a:gd name="T56" fmla="*/ 2147483647 w 1914"/>
              <a:gd name="T57" fmla="*/ 2147483647 h 535"/>
              <a:gd name="T58" fmla="*/ 2147483647 w 1914"/>
              <a:gd name="T59" fmla="*/ 2147483647 h 535"/>
              <a:gd name="T60" fmla="*/ 2147483647 w 1914"/>
              <a:gd name="T61" fmla="*/ 2147483647 h 535"/>
              <a:gd name="T62" fmla="*/ 2147483647 w 1914"/>
              <a:gd name="T63" fmla="*/ 2147483647 h 535"/>
              <a:gd name="T64" fmla="*/ 2147483647 w 1914"/>
              <a:gd name="T65" fmla="*/ 2147483647 h 535"/>
              <a:gd name="T66" fmla="*/ 2147483647 w 1914"/>
              <a:gd name="T67" fmla="*/ 2147483647 h 535"/>
              <a:gd name="T68" fmla="*/ 2147483647 w 1914"/>
              <a:gd name="T69" fmla="*/ 2147483647 h 535"/>
              <a:gd name="T70" fmla="*/ 2147483647 w 1914"/>
              <a:gd name="T71" fmla="*/ 2147483647 h 535"/>
              <a:gd name="T72" fmla="*/ 2147483647 w 1914"/>
              <a:gd name="T73" fmla="*/ 2147483647 h 535"/>
              <a:gd name="T74" fmla="*/ 2147483647 w 1914"/>
              <a:gd name="T75" fmla="*/ 2147483647 h 535"/>
              <a:gd name="T76" fmla="*/ 2147483647 w 1914"/>
              <a:gd name="T77" fmla="*/ 2147483647 h 535"/>
              <a:gd name="T78" fmla="*/ 2147483647 w 1914"/>
              <a:gd name="T79" fmla="*/ 2147483647 h 535"/>
              <a:gd name="T80" fmla="*/ 2147483647 w 1914"/>
              <a:gd name="T81" fmla="*/ 2147483647 h 535"/>
              <a:gd name="T82" fmla="*/ 2147483647 w 1914"/>
              <a:gd name="T83" fmla="*/ 2147483647 h 535"/>
              <a:gd name="T84" fmla="*/ 2147483647 w 1914"/>
              <a:gd name="T85" fmla="*/ 2147483647 h 535"/>
              <a:gd name="T86" fmla="*/ 2147483647 w 1914"/>
              <a:gd name="T87" fmla="*/ 2147483647 h 535"/>
              <a:gd name="T88" fmla="*/ 2147483647 w 1914"/>
              <a:gd name="T89" fmla="*/ 2147483647 h 535"/>
              <a:gd name="T90" fmla="*/ 2147483647 w 1914"/>
              <a:gd name="T91" fmla="*/ 2147483647 h 535"/>
              <a:gd name="T92" fmla="*/ 2147483647 w 1914"/>
              <a:gd name="T93" fmla="*/ 2147483647 h 535"/>
              <a:gd name="T94" fmla="*/ 2147483647 w 1914"/>
              <a:gd name="T95" fmla="*/ 2147483647 h 535"/>
              <a:gd name="T96" fmla="*/ 2147483647 w 1914"/>
              <a:gd name="T97" fmla="*/ 2147483647 h 535"/>
              <a:gd name="T98" fmla="*/ 0 w 1914"/>
              <a:gd name="T99" fmla="*/ 2147483647 h 535"/>
              <a:gd name="T100" fmla="*/ 2147483647 w 1914"/>
              <a:gd name="T101" fmla="*/ 2147483647 h 535"/>
              <a:gd name="T102" fmla="*/ 2147483647 w 1914"/>
              <a:gd name="T103" fmla="*/ 2147483647 h 5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4"/>
              <a:gd name="T157" fmla="*/ 0 h 535"/>
              <a:gd name="T158" fmla="*/ 1914 w 1914"/>
              <a:gd name="T159" fmla="*/ 535 h 5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4" h="535">
                <a:moveTo>
                  <a:pt x="87" y="147"/>
                </a:moveTo>
                <a:cubicBezTo>
                  <a:pt x="100" y="154"/>
                  <a:pt x="125" y="140"/>
                  <a:pt x="143" y="142"/>
                </a:cubicBezTo>
                <a:cubicBezTo>
                  <a:pt x="166" y="145"/>
                  <a:pt x="193" y="174"/>
                  <a:pt x="219" y="170"/>
                </a:cubicBezTo>
                <a:lnTo>
                  <a:pt x="286" y="169"/>
                </a:lnTo>
                <a:cubicBezTo>
                  <a:pt x="286" y="169"/>
                  <a:pt x="325" y="157"/>
                  <a:pt x="361" y="154"/>
                </a:cubicBezTo>
                <a:cubicBezTo>
                  <a:pt x="397" y="151"/>
                  <a:pt x="466" y="157"/>
                  <a:pt x="505" y="148"/>
                </a:cubicBezTo>
                <a:cubicBezTo>
                  <a:pt x="544" y="139"/>
                  <a:pt x="564" y="117"/>
                  <a:pt x="598" y="97"/>
                </a:cubicBezTo>
                <a:cubicBezTo>
                  <a:pt x="632" y="77"/>
                  <a:pt x="679" y="41"/>
                  <a:pt x="709" y="26"/>
                </a:cubicBezTo>
                <a:cubicBezTo>
                  <a:pt x="739" y="11"/>
                  <a:pt x="745" y="11"/>
                  <a:pt x="779" y="7"/>
                </a:cubicBezTo>
                <a:lnTo>
                  <a:pt x="913" y="0"/>
                </a:lnTo>
                <a:lnTo>
                  <a:pt x="1046" y="3"/>
                </a:lnTo>
                <a:lnTo>
                  <a:pt x="1164" y="43"/>
                </a:lnTo>
                <a:lnTo>
                  <a:pt x="1282" y="86"/>
                </a:lnTo>
                <a:lnTo>
                  <a:pt x="1377" y="103"/>
                </a:lnTo>
                <a:cubicBezTo>
                  <a:pt x="1404" y="107"/>
                  <a:pt x="1420" y="104"/>
                  <a:pt x="1447" y="110"/>
                </a:cubicBezTo>
                <a:cubicBezTo>
                  <a:pt x="1474" y="116"/>
                  <a:pt x="1509" y="136"/>
                  <a:pt x="1537" y="141"/>
                </a:cubicBezTo>
                <a:cubicBezTo>
                  <a:pt x="1565" y="146"/>
                  <a:pt x="1599" y="136"/>
                  <a:pt x="1617" y="140"/>
                </a:cubicBezTo>
                <a:cubicBezTo>
                  <a:pt x="1635" y="144"/>
                  <a:pt x="1630" y="160"/>
                  <a:pt x="1647" y="162"/>
                </a:cubicBezTo>
                <a:cubicBezTo>
                  <a:pt x="1664" y="164"/>
                  <a:pt x="1691" y="158"/>
                  <a:pt x="1718" y="155"/>
                </a:cubicBezTo>
                <a:lnTo>
                  <a:pt x="1811" y="145"/>
                </a:lnTo>
                <a:lnTo>
                  <a:pt x="1873" y="141"/>
                </a:lnTo>
                <a:lnTo>
                  <a:pt x="1892" y="148"/>
                </a:lnTo>
                <a:lnTo>
                  <a:pt x="1914" y="190"/>
                </a:lnTo>
                <a:lnTo>
                  <a:pt x="1908" y="232"/>
                </a:lnTo>
                <a:lnTo>
                  <a:pt x="1895" y="268"/>
                </a:lnTo>
                <a:lnTo>
                  <a:pt x="1888" y="307"/>
                </a:lnTo>
                <a:lnTo>
                  <a:pt x="1885" y="362"/>
                </a:lnTo>
                <a:cubicBezTo>
                  <a:pt x="1880" y="374"/>
                  <a:pt x="1871" y="376"/>
                  <a:pt x="1859" y="382"/>
                </a:cubicBezTo>
                <a:cubicBezTo>
                  <a:pt x="1848" y="390"/>
                  <a:pt x="1831" y="398"/>
                  <a:pt x="1817" y="404"/>
                </a:cubicBezTo>
                <a:lnTo>
                  <a:pt x="1779" y="421"/>
                </a:lnTo>
                <a:lnTo>
                  <a:pt x="1708" y="437"/>
                </a:lnTo>
                <a:lnTo>
                  <a:pt x="1637" y="457"/>
                </a:lnTo>
                <a:lnTo>
                  <a:pt x="1574" y="462"/>
                </a:lnTo>
                <a:lnTo>
                  <a:pt x="1521" y="477"/>
                </a:lnTo>
                <a:cubicBezTo>
                  <a:pt x="1500" y="486"/>
                  <a:pt x="1476" y="507"/>
                  <a:pt x="1448" y="516"/>
                </a:cubicBezTo>
                <a:cubicBezTo>
                  <a:pt x="1420" y="525"/>
                  <a:pt x="1391" y="528"/>
                  <a:pt x="1352" y="531"/>
                </a:cubicBezTo>
                <a:lnTo>
                  <a:pt x="1214" y="532"/>
                </a:lnTo>
                <a:lnTo>
                  <a:pt x="1131" y="532"/>
                </a:lnTo>
                <a:cubicBezTo>
                  <a:pt x="1086" y="532"/>
                  <a:pt x="995" y="535"/>
                  <a:pt x="945" y="531"/>
                </a:cubicBezTo>
                <a:cubicBezTo>
                  <a:pt x="895" y="527"/>
                  <a:pt x="872" y="515"/>
                  <a:pt x="829" y="507"/>
                </a:cubicBezTo>
                <a:lnTo>
                  <a:pt x="688" y="482"/>
                </a:lnTo>
                <a:cubicBezTo>
                  <a:pt x="647" y="475"/>
                  <a:pt x="623" y="469"/>
                  <a:pt x="584" y="465"/>
                </a:cubicBezTo>
                <a:cubicBezTo>
                  <a:pt x="545" y="461"/>
                  <a:pt x="491" y="462"/>
                  <a:pt x="451" y="456"/>
                </a:cubicBezTo>
                <a:cubicBezTo>
                  <a:pt x="411" y="450"/>
                  <a:pt x="381" y="434"/>
                  <a:pt x="342" y="428"/>
                </a:cubicBezTo>
                <a:cubicBezTo>
                  <a:pt x="303" y="422"/>
                  <a:pt x="250" y="418"/>
                  <a:pt x="218" y="417"/>
                </a:cubicBezTo>
                <a:cubicBezTo>
                  <a:pt x="186" y="416"/>
                  <a:pt x="170" y="423"/>
                  <a:pt x="148" y="424"/>
                </a:cubicBezTo>
                <a:cubicBezTo>
                  <a:pt x="126" y="425"/>
                  <a:pt x="102" y="423"/>
                  <a:pt x="83" y="422"/>
                </a:cubicBezTo>
                <a:cubicBezTo>
                  <a:pt x="65" y="421"/>
                  <a:pt x="47" y="424"/>
                  <a:pt x="35" y="420"/>
                </a:cubicBezTo>
                <a:cubicBezTo>
                  <a:pt x="22" y="416"/>
                  <a:pt x="10" y="445"/>
                  <a:pt x="4" y="403"/>
                </a:cubicBezTo>
                <a:lnTo>
                  <a:pt x="0" y="169"/>
                </a:lnTo>
                <a:cubicBezTo>
                  <a:pt x="7" y="122"/>
                  <a:pt x="30" y="126"/>
                  <a:pt x="44" y="123"/>
                </a:cubicBezTo>
                <a:cubicBezTo>
                  <a:pt x="58" y="119"/>
                  <a:pt x="78" y="142"/>
                  <a:pt x="87" y="147"/>
                </a:cubicBezTo>
                <a:close/>
              </a:path>
            </a:pathLst>
          </a:custGeom>
          <a:gradFill rotWithShape="1">
            <a:gsLst>
              <a:gs pos="0">
                <a:srgbClr val="687882"/>
              </a:gs>
              <a:gs pos="50000">
                <a:srgbClr val="CCECFF"/>
              </a:gs>
              <a:gs pos="100000">
                <a:srgbClr val="687882"/>
              </a:gs>
            </a:gsLst>
            <a:lin ang="5400000" scaled="1"/>
          </a:gradFill>
          <a:ln w="3175">
            <a:solidFill>
              <a:srgbClr val="DDDDDD"/>
            </a:solidFill>
            <a:round/>
            <a:headEnd/>
            <a:tailEnd/>
          </a:ln>
        </p:spPr>
        <p:txBody>
          <a:bodyPr/>
          <a:lstStyle/>
          <a:p>
            <a:endParaRPr lang="en-US"/>
          </a:p>
        </p:txBody>
      </p:sp>
      <p:sp>
        <p:nvSpPr>
          <p:cNvPr id="7179" name="Freeform 10"/>
          <p:cNvSpPr>
            <a:spLocks/>
          </p:cNvSpPr>
          <p:nvPr/>
        </p:nvSpPr>
        <p:spPr bwMode="auto">
          <a:xfrm>
            <a:off x="6113463" y="2590800"/>
            <a:ext cx="3048000" cy="849313"/>
          </a:xfrm>
          <a:custGeom>
            <a:avLst/>
            <a:gdLst>
              <a:gd name="T0" fmla="*/ 2147483647 w 1920"/>
              <a:gd name="T1" fmla="*/ 2147483647 h 535"/>
              <a:gd name="T2" fmla="*/ 2147483647 w 1920"/>
              <a:gd name="T3" fmla="*/ 2147483647 h 535"/>
              <a:gd name="T4" fmla="*/ 2147483647 w 1920"/>
              <a:gd name="T5" fmla="*/ 2147483647 h 535"/>
              <a:gd name="T6" fmla="*/ 2147483647 w 1920"/>
              <a:gd name="T7" fmla="*/ 2147483647 h 535"/>
              <a:gd name="T8" fmla="*/ 2147483647 w 1920"/>
              <a:gd name="T9" fmla="*/ 2147483647 h 535"/>
              <a:gd name="T10" fmla="*/ 2147483647 w 1920"/>
              <a:gd name="T11" fmla="*/ 2147483647 h 535"/>
              <a:gd name="T12" fmla="*/ 2147483647 w 1920"/>
              <a:gd name="T13" fmla="*/ 2147483647 h 535"/>
              <a:gd name="T14" fmla="*/ 2147483647 w 1920"/>
              <a:gd name="T15" fmla="*/ 0 h 535"/>
              <a:gd name="T16" fmla="*/ 2147483647 w 1920"/>
              <a:gd name="T17" fmla="*/ 2147483647 h 535"/>
              <a:gd name="T18" fmla="*/ 2147483647 w 1920"/>
              <a:gd name="T19" fmla="*/ 2147483647 h 535"/>
              <a:gd name="T20" fmla="*/ 2147483647 w 1920"/>
              <a:gd name="T21" fmla="*/ 2147483647 h 535"/>
              <a:gd name="T22" fmla="*/ 2147483647 w 1920"/>
              <a:gd name="T23" fmla="*/ 2147483647 h 535"/>
              <a:gd name="T24" fmla="*/ 2147483647 w 1920"/>
              <a:gd name="T25" fmla="*/ 2147483647 h 535"/>
              <a:gd name="T26" fmla="*/ 2147483647 w 1920"/>
              <a:gd name="T27" fmla="*/ 2147483647 h 535"/>
              <a:gd name="T28" fmla="*/ 2147483647 w 1920"/>
              <a:gd name="T29" fmla="*/ 2147483647 h 535"/>
              <a:gd name="T30" fmla="*/ 2147483647 w 1920"/>
              <a:gd name="T31" fmla="*/ 2147483647 h 535"/>
              <a:gd name="T32" fmla="*/ 2147483647 w 1920"/>
              <a:gd name="T33" fmla="*/ 2147483647 h 535"/>
              <a:gd name="T34" fmla="*/ 2147483647 w 1920"/>
              <a:gd name="T35" fmla="*/ 2147483647 h 535"/>
              <a:gd name="T36" fmla="*/ 2147483647 w 1920"/>
              <a:gd name="T37" fmla="*/ 2147483647 h 535"/>
              <a:gd name="T38" fmla="*/ 2147483647 w 1920"/>
              <a:gd name="T39" fmla="*/ 2147483647 h 535"/>
              <a:gd name="T40" fmla="*/ 2147483647 w 1920"/>
              <a:gd name="T41" fmla="*/ 2147483647 h 535"/>
              <a:gd name="T42" fmla="*/ 2147483647 w 1920"/>
              <a:gd name="T43" fmla="*/ 2147483647 h 535"/>
              <a:gd name="T44" fmla="*/ 2147483647 w 1920"/>
              <a:gd name="T45" fmla="*/ 2147483647 h 535"/>
              <a:gd name="T46" fmla="*/ 2147483647 w 1920"/>
              <a:gd name="T47" fmla="*/ 2147483647 h 535"/>
              <a:gd name="T48" fmla="*/ 2147483647 w 1920"/>
              <a:gd name="T49" fmla="*/ 2147483647 h 535"/>
              <a:gd name="T50" fmla="*/ 2147483647 w 1920"/>
              <a:gd name="T51" fmla="*/ 2147483647 h 535"/>
              <a:gd name="T52" fmla="*/ 2147483647 w 1920"/>
              <a:gd name="T53" fmla="*/ 2147483647 h 535"/>
              <a:gd name="T54" fmla="*/ 2147483647 w 1920"/>
              <a:gd name="T55" fmla="*/ 2147483647 h 535"/>
              <a:gd name="T56" fmla="*/ 2147483647 w 1920"/>
              <a:gd name="T57" fmla="*/ 2147483647 h 535"/>
              <a:gd name="T58" fmla="*/ 2147483647 w 1920"/>
              <a:gd name="T59" fmla="*/ 2147483647 h 535"/>
              <a:gd name="T60" fmla="*/ 2147483647 w 1920"/>
              <a:gd name="T61" fmla="*/ 2147483647 h 535"/>
              <a:gd name="T62" fmla="*/ 2147483647 w 1920"/>
              <a:gd name="T63" fmla="*/ 2147483647 h 535"/>
              <a:gd name="T64" fmla="*/ 2147483647 w 1920"/>
              <a:gd name="T65" fmla="*/ 2147483647 h 535"/>
              <a:gd name="T66" fmla="*/ 2147483647 w 1920"/>
              <a:gd name="T67" fmla="*/ 2147483647 h 535"/>
              <a:gd name="T68" fmla="*/ 2147483647 w 1920"/>
              <a:gd name="T69" fmla="*/ 2147483647 h 535"/>
              <a:gd name="T70" fmla="*/ 2147483647 w 1920"/>
              <a:gd name="T71" fmla="*/ 2147483647 h 535"/>
              <a:gd name="T72" fmla="*/ 2147483647 w 1920"/>
              <a:gd name="T73" fmla="*/ 2147483647 h 535"/>
              <a:gd name="T74" fmla="*/ 2147483647 w 1920"/>
              <a:gd name="T75" fmla="*/ 2147483647 h 535"/>
              <a:gd name="T76" fmla="*/ 2147483647 w 1920"/>
              <a:gd name="T77" fmla="*/ 2147483647 h 535"/>
              <a:gd name="T78" fmla="*/ 2147483647 w 1920"/>
              <a:gd name="T79" fmla="*/ 2147483647 h 535"/>
              <a:gd name="T80" fmla="*/ 2147483647 w 1920"/>
              <a:gd name="T81" fmla="*/ 2147483647 h 535"/>
              <a:gd name="T82" fmla="*/ 2147483647 w 1920"/>
              <a:gd name="T83" fmla="*/ 2147483647 h 535"/>
              <a:gd name="T84" fmla="*/ 2147483647 w 1920"/>
              <a:gd name="T85" fmla="*/ 2147483647 h 535"/>
              <a:gd name="T86" fmla="*/ 2147483647 w 1920"/>
              <a:gd name="T87" fmla="*/ 2147483647 h 535"/>
              <a:gd name="T88" fmla="*/ 2147483647 w 1920"/>
              <a:gd name="T89" fmla="*/ 2147483647 h 535"/>
              <a:gd name="T90" fmla="*/ 2147483647 w 1920"/>
              <a:gd name="T91" fmla="*/ 2147483647 h 535"/>
              <a:gd name="T92" fmla="*/ 2147483647 w 1920"/>
              <a:gd name="T93" fmla="*/ 2147483647 h 535"/>
              <a:gd name="T94" fmla="*/ 0 w 1920"/>
              <a:gd name="T95" fmla="*/ 2147483647 h 535"/>
              <a:gd name="T96" fmla="*/ 2147483647 w 1920"/>
              <a:gd name="T97" fmla="*/ 2147483647 h 535"/>
              <a:gd name="T98" fmla="*/ 2147483647 w 1920"/>
              <a:gd name="T99" fmla="*/ 2147483647 h 535"/>
              <a:gd name="T100" fmla="*/ 2147483647 w 1920"/>
              <a:gd name="T101" fmla="*/ 2147483647 h 535"/>
              <a:gd name="T102" fmla="*/ 2147483647 w 1920"/>
              <a:gd name="T103" fmla="*/ 2147483647 h 535"/>
              <a:gd name="T104" fmla="*/ 2147483647 w 1920"/>
              <a:gd name="T105" fmla="*/ 2147483647 h 535"/>
              <a:gd name="T106" fmla="*/ 2147483647 w 1920"/>
              <a:gd name="T107" fmla="*/ 2147483647 h 535"/>
              <a:gd name="T108" fmla="*/ 2147483647 w 1920"/>
              <a:gd name="T109" fmla="*/ 2147483647 h 535"/>
              <a:gd name="T110" fmla="*/ 2147483647 w 1920"/>
              <a:gd name="T111" fmla="*/ 2147483647 h 535"/>
              <a:gd name="T112" fmla="*/ 2147483647 w 1920"/>
              <a:gd name="T113" fmla="*/ 2147483647 h 535"/>
              <a:gd name="T114" fmla="*/ 2147483647 w 1920"/>
              <a:gd name="T115" fmla="*/ 2147483647 h 53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20"/>
              <a:gd name="T175" fmla="*/ 0 h 535"/>
              <a:gd name="T176" fmla="*/ 1920 w 1920"/>
              <a:gd name="T177" fmla="*/ 535 h 53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20" h="535">
                <a:moveTo>
                  <a:pt x="145" y="188"/>
                </a:moveTo>
                <a:cubicBezTo>
                  <a:pt x="162" y="190"/>
                  <a:pt x="195" y="191"/>
                  <a:pt x="227" y="190"/>
                </a:cubicBezTo>
                <a:cubicBezTo>
                  <a:pt x="259" y="189"/>
                  <a:pt x="300" y="191"/>
                  <a:pt x="337" y="184"/>
                </a:cubicBezTo>
                <a:cubicBezTo>
                  <a:pt x="379" y="181"/>
                  <a:pt x="404" y="159"/>
                  <a:pt x="451" y="150"/>
                </a:cubicBezTo>
                <a:cubicBezTo>
                  <a:pt x="498" y="141"/>
                  <a:pt x="563" y="133"/>
                  <a:pt x="605" y="112"/>
                </a:cubicBezTo>
                <a:cubicBezTo>
                  <a:pt x="647" y="93"/>
                  <a:pt x="675" y="78"/>
                  <a:pt x="710" y="57"/>
                </a:cubicBezTo>
                <a:cubicBezTo>
                  <a:pt x="745" y="36"/>
                  <a:pt x="785" y="16"/>
                  <a:pt x="827" y="7"/>
                </a:cubicBezTo>
                <a:lnTo>
                  <a:pt x="961" y="0"/>
                </a:lnTo>
                <a:lnTo>
                  <a:pt x="1094" y="3"/>
                </a:lnTo>
                <a:cubicBezTo>
                  <a:pt x="1136" y="10"/>
                  <a:pt x="1174" y="26"/>
                  <a:pt x="1212" y="43"/>
                </a:cubicBezTo>
                <a:cubicBezTo>
                  <a:pt x="1250" y="60"/>
                  <a:pt x="1288" y="90"/>
                  <a:pt x="1322" y="103"/>
                </a:cubicBezTo>
                <a:lnTo>
                  <a:pt x="1417" y="121"/>
                </a:lnTo>
                <a:cubicBezTo>
                  <a:pt x="1441" y="124"/>
                  <a:pt x="1438" y="119"/>
                  <a:pt x="1467" y="124"/>
                </a:cubicBezTo>
                <a:cubicBezTo>
                  <a:pt x="1496" y="129"/>
                  <a:pt x="1555" y="143"/>
                  <a:pt x="1593" y="153"/>
                </a:cubicBezTo>
                <a:lnTo>
                  <a:pt x="1697" y="186"/>
                </a:lnTo>
                <a:lnTo>
                  <a:pt x="1787" y="192"/>
                </a:lnTo>
                <a:cubicBezTo>
                  <a:pt x="1787" y="192"/>
                  <a:pt x="1840" y="190"/>
                  <a:pt x="1861" y="189"/>
                </a:cubicBezTo>
                <a:cubicBezTo>
                  <a:pt x="1890" y="189"/>
                  <a:pt x="1902" y="166"/>
                  <a:pt x="1911" y="188"/>
                </a:cubicBezTo>
                <a:cubicBezTo>
                  <a:pt x="1920" y="210"/>
                  <a:pt x="1914" y="295"/>
                  <a:pt x="1913" y="322"/>
                </a:cubicBezTo>
                <a:lnTo>
                  <a:pt x="1904" y="351"/>
                </a:lnTo>
                <a:cubicBezTo>
                  <a:pt x="1898" y="359"/>
                  <a:pt x="1890" y="368"/>
                  <a:pt x="1877" y="372"/>
                </a:cubicBezTo>
                <a:cubicBezTo>
                  <a:pt x="1864" y="376"/>
                  <a:pt x="1845" y="371"/>
                  <a:pt x="1825" y="377"/>
                </a:cubicBezTo>
                <a:lnTo>
                  <a:pt x="1757" y="406"/>
                </a:lnTo>
                <a:cubicBezTo>
                  <a:pt x="1734" y="419"/>
                  <a:pt x="1708" y="448"/>
                  <a:pt x="1686" y="457"/>
                </a:cubicBezTo>
                <a:cubicBezTo>
                  <a:pt x="1664" y="466"/>
                  <a:pt x="1642" y="459"/>
                  <a:pt x="1623" y="462"/>
                </a:cubicBezTo>
                <a:cubicBezTo>
                  <a:pt x="1604" y="465"/>
                  <a:pt x="1591" y="468"/>
                  <a:pt x="1570" y="477"/>
                </a:cubicBezTo>
                <a:cubicBezTo>
                  <a:pt x="1549" y="486"/>
                  <a:pt x="1525" y="507"/>
                  <a:pt x="1497" y="516"/>
                </a:cubicBezTo>
                <a:cubicBezTo>
                  <a:pt x="1469" y="525"/>
                  <a:pt x="1440" y="528"/>
                  <a:pt x="1401" y="531"/>
                </a:cubicBezTo>
                <a:lnTo>
                  <a:pt x="1263" y="532"/>
                </a:lnTo>
                <a:lnTo>
                  <a:pt x="1180" y="532"/>
                </a:lnTo>
                <a:cubicBezTo>
                  <a:pt x="1135" y="532"/>
                  <a:pt x="1043" y="535"/>
                  <a:pt x="993" y="531"/>
                </a:cubicBezTo>
                <a:cubicBezTo>
                  <a:pt x="943" y="527"/>
                  <a:pt x="921" y="515"/>
                  <a:pt x="878" y="507"/>
                </a:cubicBezTo>
                <a:lnTo>
                  <a:pt x="736" y="482"/>
                </a:lnTo>
                <a:lnTo>
                  <a:pt x="632" y="465"/>
                </a:lnTo>
                <a:lnTo>
                  <a:pt x="495" y="429"/>
                </a:lnTo>
                <a:cubicBezTo>
                  <a:pt x="413" y="420"/>
                  <a:pt x="447" y="423"/>
                  <a:pt x="392" y="420"/>
                </a:cubicBezTo>
                <a:lnTo>
                  <a:pt x="266" y="417"/>
                </a:lnTo>
                <a:lnTo>
                  <a:pt x="196" y="424"/>
                </a:lnTo>
                <a:lnTo>
                  <a:pt x="131" y="422"/>
                </a:lnTo>
                <a:lnTo>
                  <a:pt x="83" y="420"/>
                </a:lnTo>
                <a:cubicBezTo>
                  <a:pt x="70" y="417"/>
                  <a:pt x="60" y="410"/>
                  <a:pt x="52" y="403"/>
                </a:cubicBezTo>
                <a:cubicBezTo>
                  <a:pt x="44" y="396"/>
                  <a:pt x="35" y="384"/>
                  <a:pt x="32" y="378"/>
                </a:cubicBezTo>
                <a:lnTo>
                  <a:pt x="32" y="367"/>
                </a:lnTo>
                <a:lnTo>
                  <a:pt x="34" y="343"/>
                </a:lnTo>
                <a:lnTo>
                  <a:pt x="39" y="317"/>
                </a:lnTo>
                <a:lnTo>
                  <a:pt x="17" y="296"/>
                </a:lnTo>
                <a:lnTo>
                  <a:pt x="5" y="282"/>
                </a:lnTo>
                <a:lnTo>
                  <a:pt x="0" y="243"/>
                </a:lnTo>
                <a:lnTo>
                  <a:pt x="6" y="214"/>
                </a:lnTo>
                <a:lnTo>
                  <a:pt x="9" y="192"/>
                </a:lnTo>
                <a:lnTo>
                  <a:pt x="22" y="169"/>
                </a:lnTo>
                <a:lnTo>
                  <a:pt x="35" y="168"/>
                </a:lnTo>
                <a:lnTo>
                  <a:pt x="48" y="169"/>
                </a:lnTo>
                <a:lnTo>
                  <a:pt x="76" y="170"/>
                </a:lnTo>
                <a:lnTo>
                  <a:pt x="96" y="171"/>
                </a:lnTo>
                <a:lnTo>
                  <a:pt x="109" y="172"/>
                </a:lnTo>
                <a:lnTo>
                  <a:pt x="122" y="175"/>
                </a:lnTo>
                <a:lnTo>
                  <a:pt x="145" y="188"/>
                </a:lnTo>
                <a:close/>
              </a:path>
            </a:pathLst>
          </a:custGeom>
          <a:gradFill rotWithShape="1">
            <a:gsLst>
              <a:gs pos="0">
                <a:srgbClr val="687882"/>
              </a:gs>
              <a:gs pos="50000">
                <a:srgbClr val="CCECFF"/>
              </a:gs>
              <a:gs pos="100000">
                <a:srgbClr val="687882"/>
              </a:gs>
            </a:gsLst>
            <a:lin ang="5400000" scaled="1"/>
          </a:gradFill>
          <a:ln w="3175">
            <a:solidFill>
              <a:srgbClr val="DDDDDD"/>
            </a:solidFill>
            <a:round/>
            <a:headEnd/>
            <a:tailEnd/>
          </a:ln>
        </p:spPr>
        <p:txBody>
          <a:bodyPr/>
          <a:lstStyle/>
          <a:p>
            <a:endParaRPr lang="en-US"/>
          </a:p>
        </p:txBody>
      </p:sp>
      <p:sp>
        <p:nvSpPr>
          <p:cNvPr id="7180" name="Freeform 11"/>
          <p:cNvSpPr>
            <a:spLocks/>
          </p:cNvSpPr>
          <p:nvPr/>
        </p:nvSpPr>
        <p:spPr bwMode="auto">
          <a:xfrm>
            <a:off x="2913063" y="4508500"/>
            <a:ext cx="3641725" cy="947738"/>
          </a:xfrm>
          <a:custGeom>
            <a:avLst/>
            <a:gdLst>
              <a:gd name="T0" fmla="*/ 2147483647 w 2458"/>
              <a:gd name="T1" fmla="*/ 2147483647 h 640"/>
              <a:gd name="T2" fmla="*/ 2147483647 w 2458"/>
              <a:gd name="T3" fmla="*/ 2147483647 h 640"/>
              <a:gd name="T4" fmla="*/ 2147483647 w 2458"/>
              <a:gd name="T5" fmla="*/ 2147483647 h 640"/>
              <a:gd name="T6" fmla="*/ 2147483647 w 2458"/>
              <a:gd name="T7" fmla="*/ 2147483647 h 640"/>
              <a:gd name="T8" fmla="*/ 2147483647 w 2458"/>
              <a:gd name="T9" fmla="*/ 2147483647 h 640"/>
              <a:gd name="T10" fmla="*/ 2147483647 w 2458"/>
              <a:gd name="T11" fmla="*/ 2147483647 h 640"/>
              <a:gd name="T12" fmla="*/ 2147483647 w 2458"/>
              <a:gd name="T13" fmla="*/ 2147483647 h 640"/>
              <a:gd name="T14" fmla="*/ 2147483647 w 2458"/>
              <a:gd name="T15" fmla="*/ 2147483647 h 640"/>
              <a:gd name="T16" fmla="*/ 2147483647 w 2458"/>
              <a:gd name="T17" fmla="*/ 0 h 640"/>
              <a:gd name="T18" fmla="*/ 2147483647 w 2458"/>
              <a:gd name="T19" fmla="*/ 0 h 640"/>
              <a:gd name="T20" fmla="*/ 2147483647 w 2458"/>
              <a:gd name="T21" fmla="*/ 2147483647 h 640"/>
              <a:gd name="T22" fmla="*/ 2147483647 w 2458"/>
              <a:gd name="T23" fmla="*/ 2147483647 h 640"/>
              <a:gd name="T24" fmla="*/ 2147483647 w 2458"/>
              <a:gd name="T25" fmla="*/ 2147483647 h 640"/>
              <a:gd name="T26" fmla="*/ 2147483647 w 2458"/>
              <a:gd name="T27" fmla="*/ 2147483647 h 640"/>
              <a:gd name="T28" fmla="*/ 2147483647 w 2458"/>
              <a:gd name="T29" fmla="*/ 2147483647 h 640"/>
              <a:gd name="T30" fmla="*/ 2147483647 w 2458"/>
              <a:gd name="T31" fmla="*/ 2147483647 h 640"/>
              <a:gd name="T32" fmla="*/ 2147483647 w 2458"/>
              <a:gd name="T33" fmla="*/ 2147483647 h 640"/>
              <a:gd name="T34" fmla="*/ 2147483647 w 2458"/>
              <a:gd name="T35" fmla="*/ 2147483647 h 640"/>
              <a:gd name="T36" fmla="*/ 2147483647 w 2458"/>
              <a:gd name="T37" fmla="*/ 2147483647 h 640"/>
              <a:gd name="T38" fmla="*/ 2147483647 w 2458"/>
              <a:gd name="T39" fmla="*/ 2147483647 h 640"/>
              <a:gd name="T40" fmla="*/ 2147483647 w 2458"/>
              <a:gd name="T41" fmla="*/ 2147483647 h 640"/>
              <a:gd name="T42" fmla="*/ 2147483647 w 2458"/>
              <a:gd name="T43" fmla="*/ 2147483647 h 640"/>
              <a:gd name="T44" fmla="*/ 2147483647 w 2458"/>
              <a:gd name="T45" fmla="*/ 2147483647 h 640"/>
              <a:gd name="T46" fmla="*/ 2147483647 w 2458"/>
              <a:gd name="T47" fmla="*/ 2147483647 h 640"/>
              <a:gd name="T48" fmla="*/ 2147483647 w 2458"/>
              <a:gd name="T49" fmla="*/ 2147483647 h 640"/>
              <a:gd name="T50" fmla="*/ 2147483647 w 2458"/>
              <a:gd name="T51" fmla="*/ 2147483647 h 640"/>
              <a:gd name="T52" fmla="*/ 2147483647 w 2458"/>
              <a:gd name="T53" fmla="*/ 2147483647 h 640"/>
              <a:gd name="T54" fmla="*/ 2147483647 w 2458"/>
              <a:gd name="T55" fmla="*/ 2147483647 h 640"/>
              <a:gd name="T56" fmla="*/ 2147483647 w 2458"/>
              <a:gd name="T57" fmla="*/ 2147483647 h 640"/>
              <a:gd name="T58" fmla="*/ 2147483647 w 2458"/>
              <a:gd name="T59" fmla="*/ 2147483647 h 640"/>
              <a:gd name="T60" fmla="*/ 2147483647 w 2458"/>
              <a:gd name="T61" fmla="*/ 2147483647 h 640"/>
              <a:gd name="T62" fmla="*/ 2147483647 w 2458"/>
              <a:gd name="T63" fmla="*/ 2147483647 h 640"/>
              <a:gd name="T64" fmla="*/ 2147483647 w 2458"/>
              <a:gd name="T65" fmla="*/ 2147483647 h 640"/>
              <a:gd name="T66" fmla="*/ 2147483647 w 2458"/>
              <a:gd name="T67" fmla="*/ 2147483647 h 640"/>
              <a:gd name="T68" fmla="*/ 2147483647 w 2458"/>
              <a:gd name="T69" fmla="*/ 2147483647 h 640"/>
              <a:gd name="T70" fmla="*/ 2147483647 w 2458"/>
              <a:gd name="T71" fmla="*/ 2147483647 h 640"/>
              <a:gd name="T72" fmla="*/ 2147483647 w 2458"/>
              <a:gd name="T73" fmla="*/ 2147483647 h 640"/>
              <a:gd name="T74" fmla="*/ 2147483647 w 2458"/>
              <a:gd name="T75" fmla="*/ 2147483647 h 640"/>
              <a:gd name="T76" fmla="*/ 2147483647 w 2458"/>
              <a:gd name="T77" fmla="*/ 2147483647 h 640"/>
              <a:gd name="T78" fmla="*/ 2147483647 w 2458"/>
              <a:gd name="T79" fmla="*/ 2147483647 h 640"/>
              <a:gd name="T80" fmla="*/ 2147483647 w 2458"/>
              <a:gd name="T81" fmla="*/ 2147483647 h 640"/>
              <a:gd name="T82" fmla="*/ 2147483647 w 2458"/>
              <a:gd name="T83" fmla="*/ 2147483647 h 640"/>
              <a:gd name="T84" fmla="*/ 2147483647 w 2458"/>
              <a:gd name="T85" fmla="*/ 2147483647 h 640"/>
              <a:gd name="T86" fmla="*/ 2147483647 w 2458"/>
              <a:gd name="T87" fmla="*/ 2147483647 h 640"/>
              <a:gd name="T88" fmla="*/ 2147483647 w 2458"/>
              <a:gd name="T89" fmla="*/ 2147483647 h 640"/>
              <a:gd name="T90" fmla="*/ 2147483647 w 2458"/>
              <a:gd name="T91" fmla="*/ 2147483647 h 6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58"/>
              <a:gd name="T139" fmla="*/ 0 h 640"/>
              <a:gd name="T140" fmla="*/ 2458 w 2458"/>
              <a:gd name="T141" fmla="*/ 640 h 6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58" h="640">
                <a:moveTo>
                  <a:pt x="101" y="48"/>
                </a:moveTo>
                <a:lnTo>
                  <a:pt x="247" y="84"/>
                </a:lnTo>
                <a:lnTo>
                  <a:pt x="377" y="104"/>
                </a:lnTo>
                <a:lnTo>
                  <a:pt x="485" y="104"/>
                </a:lnTo>
                <a:lnTo>
                  <a:pt x="630" y="76"/>
                </a:lnTo>
                <a:lnTo>
                  <a:pt x="771" y="32"/>
                </a:lnTo>
                <a:lnTo>
                  <a:pt x="853" y="16"/>
                </a:lnTo>
                <a:lnTo>
                  <a:pt x="983" y="8"/>
                </a:lnTo>
                <a:lnTo>
                  <a:pt x="1151" y="0"/>
                </a:lnTo>
                <a:lnTo>
                  <a:pt x="1266" y="0"/>
                </a:lnTo>
                <a:lnTo>
                  <a:pt x="1396" y="20"/>
                </a:lnTo>
                <a:lnTo>
                  <a:pt x="1530" y="40"/>
                </a:lnTo>
                <a:lnTo>
                  <a:pt x="1668" y="64"/>
                </a:lnTo>
                <a:lnTo>
                  <a:pt x="1813" y="104"/>
                </a:lnTo>
                <a:lnTo>
                  <a:pt x="1965" y="148"/>
                </a:lnTo>
                <a:lnTo>
                  <a:pt x="2055" y="176"/>
                </a:lnTo>
                <a:lnTo>
                  <a:pt x="2163" y="208"/>
                </a:lnTo>
                <a:lnTo>
                  <a:pt x="2229" y="220"/>
                </a:lnTo>
                <a:lnTo>
                  <a:pt x="2319" y="228"/>
                </a:lnTo>
                <a:lnTo>
                  <a:pt x="2382" y="248"/>
                </a:lnTo>
                <a:cubicBezTo>
                  <a:pt x="2402" y="257"/>
                  <a:pt x="2428" y="268"/>
                  <a:pt x="2438" y="280"/>
                </a:cubicBezTo>
                <a:cubicBezTo>
                  <a:pt x="2448" y="292"/>
                  <a:pt x="2443" y="308"/>
                  <a:pt x="2445" y="320"/>
                </a:cubicBezTo>
                <a:cubicBezTo>
                  <a:pt x="2447" y="332"/>
                  <a:pt x="2458" y="343"/>
                  <a:pt x="2449" y="352"/>
                </a:cubicBezTo>
                <a:cubicBezTo>
                  <a:pt x="2440" y="361"/>
                  <a:pt x="2413" y="370"/>
                  <a:pt x="2393" y="376"/>
                </a:cubicBezTo>
                <a:lnTo>
                  <a:pt x="2330" y="388"/>
                </a:lnTo>
                <a:lnTo>
                  <a:pt x="2226" y="400"/>
                </a:lnTo>
                <a:lnTo>
                  <a:pt x="2084" y="428"/>
                </a:lnTo>
                <a:lnTo>
                  <a:pt x="1962" y="472"/>
                </a:lnTo>
                <a:lnTo>
                  <a:pt x="1824" y="528"/>
                </a:lnTo>
                <a:lnTo>
                  <a:pt x="1649" y="592"/>
                </a:lnTo>
                <a:lnTo>
                  <a:pt x="1497" y="628"/>
                </a:lnTo>
                <a:lnTo>
                  <a:pt x="1363" y="636"/>
                </a:lnTo>
                <a:lnTo>
                  <a:pt x="1255" y="640"/>
                </a:lnTo>
                <a:lnTo>
                  <a:pt x="1143" y="640"/>
                </a:lnTo>
                <a:lnTo>
                  <a:pt x="998" y="628"/>
                </a:lnTo>
                <a:lnTo>
                  <a:pt x="797" y="572"/>
                </a:lnTo>
                <a:lnTo>
                  <a:pt x="678" y="532"/>
                </a:lnTo>
                <a:lnTo>
                  <a:pt x="526" y="444"/>
                </a:lnTo>
                <a:lnTo>
                  <a:pt x="377" y="368"/>
                </a:lnTo>
                <a:lnTo>
                  <a:pt x="276" y="268"/>
                </a:lnTo>
                <a:lnTo>
                  <a:pt x="135" y="176"/>
                </a:lnTo>
                <a:lnTo>
                  <a:pt x="27" y="112"/>
                </a:lnTo>
                <a:cubicBezTo>
                  <a:pt x="27" y="112"/>
                  <a:pt x="2" y="69"/>
                  <a:pt x="1" y="52"/>
                </a:cubicBezTo>
                <a:cubicBezTo>
                  <a:pt x="0" y="35"/>
                  <a:pt x="9" y="17"/>
                  <a:pt x="20" y="12"/>
                </a:cubicBezTo>
                <a:cubicBezTo>
                  <a:pt x="31" y="7"/>
                  <a:pt x="55" y="14"/>
                  <a:pt x="68" y="20"/>
                </a:cubicBezTo>
                <a:lnTo>
                  <a:pt x="101" y="48"/>
                </a:lnTo>
                <a:close/>
              </a:path>
            </a:pathLst>
          </a:custGeom>
          <a:gradFill rotWithShape="1">
            <a:gsLst>
              <a:gs pos="0">
                <a:srgbClr val="76393B"/>
              </a:gs>
              <a:gs pos="50000">
                <a:srgbClr val="FF7C80"/>
              </a:gs>
              <a:gs pos="100000">
                <a:srgbClr val="76393B"/>
              </a:gs>
            </a:gsLst>
            <a:lin ang="5400000" scaled="1"/>
          </a:gradFill>
          <a:ln w="9525">
            <a:solidFill>
              <a:srgbClr val="FF5B5F"/>
            </a:solidFill>
            <a:round/>
            <a:headEnd/>
            <a:tailEnd/>
          </a:ln>
        </p:spPr>
        <p:txBody>
          <a:bodyPr/>
          <a:lstStyle/>
          <a:p>
            <a:endParaRPr lang="en-US"/>
          </a:p>
        </p:txBody>
      </p:sp>
      <p:sp>
        <p:nvSpPr>
          <p:cNvPr id="7181" name="Freeform 12"/>
          <p:cNvSpPr>
            <a:spLocks/>
          </p:cNvSpPr>
          <p:nvPr/>
        </p:nvSpPr>
        <p:spPr bwMode="auto">
          <a:xfrm rot="324888">
            <a:off x="6119813" y="4048125"/>
            <a:ext cx="2857500" cy="1244600"/>
          </a:xfrm>
          <a:custGeom>
            <a:avLst/>
            <a:gdLst>
              <a:gd name="T0" fmla="*/ 2147483647 w 2149"/>
              <a:gd name="T1" fmla="*/ 2147483647 h 841"/>
              <a:gd name="T2" fmla="*/ 2147483647 w 2149"/>
              <a:gd name="T3" fmla="*/ 2147483647 h 841"/>
              <a:gd name="T4" fmla="*/ 2147483647 w 2149"/>
              <a:gd name="T5" fmla="*/ 2147483647 h 841"/>
              <a:gd name="T6" fmla="*/ 2147483647 w 2149"/>
              <a:gd name="T7" fmla="*/ 2147483647 h 841"/>
              <a:gd name="T8" fmla="*/ 2147483647 w 2149"/>
              <a:gd name="T9" fmla="*/ 2147483647 h 841"/>
              <a:gd name="T10" fmla="*/ 2147483647 w 2149"/>
              <a:gd name="T11" fmla="*/ 2147483647 h 841"/>
              <a:gd name="T12" fmla="*/ 2147483647 w 2149"/>
              <a:gd name="T13" fmla="*/ 2147483647 h 841"/>
              <a:gd name="T14" fmla="*/ 2147483647 w 2149"/>
              <a:gd name="T15" fmla="*/ 2147483647 h 841"/>
              <a:gd name="T16" fmla="*/ 2147483647 w 2149"/>
              <a:gd name="T17" fmla="*/ 2147483647 h 841"/>
              <a:gd name="T18" fmla="*/ 2147483647 w 2149"/>
              <a:gd name="T19" fmla="*/ 2147483647 h 841"/>
              <a:gd name="T20" fmla="*/ 2147483647 w 2149"/>
              <a:gd name="T21" fmla="*/ 2147483647 h 841"/>
              <a:gd name="T22" fmla="*/ 2147483647 w 2149"/>
              <a:gd name="T23" fmla="*/ 2147483647 h 841"/>
              <a:gd name="T24" fmla="*/ 2147483647 w 2149"/>
              <a:gd name="T25" fmla="*/ 2147483647 h 841"/>
              <a:gd name="T26" fmla="*/ 2147483647 w 2149"/>
              <a:gd name="T27" fmla="*/ 2147483647 h 841"/>
              <a:gd name="T28" fmla="*/ 2147483647 w 2149"/>
              <a:gd name="T29" fmla="*/ 2147483647 h 841"/>
              <a:gd name="T30" fmla="*/ 2147483647 w 2149"/>
              <a:gd name="T31" fmla="*/ 2147483647 h 841"/>
              <a:gd name="T32" fmla="*/ 2147483647 w 2149"/>
              <a:gd name="T33" fmla="*/ 2147483647 h 841"/>
              <a:gd name="T34" fmla="*/ 2147483647 w 2149"/>
              <a:gd name="T35" fmla="*/ 2147483647 h 841"/>
              <a:gd name="T36" fmla="*/ 2147483647 w 2149"/>
              <a:gd name="T37" fmla="*/ 2147483647 h 841"/>
              <a:gd name="T38" fmla="*/ 2147483647 w 2149"/>
              <a:gd name="T39" fmla="*/ 2147483647 h 841"/>
              <a:gd name="T40" fmla="*/ 2147483647 w 2149"/>
              <a:gd name="T41" fmla="*/ 2147483647 h 841"/>
              <a:gd name="T42" fmla="*/ 2147483647 w 2149"/>
              <a:gd name="T43" fmla="*/ 2147483647 h 841"/>
              <a:gd name="T44" fmla="*/ 2147483647 w 2149"/>
              <a:gd name="T45" fmla="*/ 2147483647 h 841"/>
              <a:gd name="T46" fmla="*/ 2147483647 w 2149"/>
              <a:gd name="T47" fmla="*/ 2147483647 h 841"/>
              <a:gd name="T48" fmla="*/ 2147483647 w 2149"/>
              <a:gd name="T49" fmla="*/ 2147483647 h 841"/>
              <a:gd name="T50" fmla="*/ 2147483647 w 2149"/>
              <a:gd name="T51" fmla="*/ 2147483647 h 841"/>
              <a:gd name="T52" fmla="*/ 2147483647 w 2149"/>
              <a:gd name="T53" fmla="*/ 2147483647 h 841"/>
              <a:gd name="T54" fmla="*/ 2147483647 w 2149"/>
              <a:gd name="T55" fmla="*/ 2147483647 h 841"/>
              <a:gd name="T56" fmla="*/ 2147483647 w 2149"/>
              <a:gd name="T57" fmla="*/ 2147483647 h 841"/>
              <a:gd name="T58" fmla="*/ 2147483647 w 2149"/>
              <a:gd name="T59" fmla="*/ 2147483647 h 841"/>
              <a:gd name="T60" fmla="*/ 2147483647 w 2149"/>
              <a:gd name="T61" fmla="*/ 2147483647 h 841"/>
              <a:gd name="T62" fmla="*/ 0 w 2149"/>
              <a:gd name="T63" fmla="*/ 2147483647 h 841"/>
              <a:gd name="T64" fmla="*/ 2147483647 w 2149"/>
              <a:gd name="T65" fmla="*/ 2147483647 h 841"/>
              <a:gd name="T66" fmla="*/ 2147483647 w 2149"/>
              <a:gd name="T67" fmla="*/ 2147483647 h 8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49"/>
              <a:gd name="T103" fmla="*/ 0 h 841"/>
              <a:gd name="T104" fmla="*/ 2149 w 2149"/>
              <a:gd name="T105" fmla="*/ 841 h 8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49" h="841">
                <a:moveTo>
                  <a:pt x="88" y="341"/>
                </a:moveTo>
                <a:lnTo>
                  <a:pt x="208" y="377"/>
                </a:lnTo>
                <a:lnTo>
                  <a:pt x="428" y="389"/>
                </a:lnTo>
                <a:lnTo>
                  <a:pt x="584" y="357"/>
                </a:lnTo>
                <a:lnTo>
                  <a:pt x="732" y="321"/>
                </a:lnTo>
                <a:lnTo>
                  <a:pt x="856" y="261"/>
                </a:lnTo>
                <a:lnTo>
                  <a:pt x="964" y="209"/>
                </a:lnTo>
                <a:lnTo>
                  <a:pt x="1076" y="153"/>
                </a:lnTo>
                <a:lnTo>
                  <a:pt x="1212" y="121"/>
                </a:lnTo>
                <a:lnTo>
                  <a:pt x="1344" y="125"/>
                </a:lnTo>
                <a:lnTo>
                  <a:pt x="1518" y="95"/>
                </a:lnTo>
                <a:lnTo>
                  <a:pt x="1710" y="83"/>
                </a:lnTo>
                <a:lnTo>
                  <a:pt x="1884" y="41"/>
                </a:lnTo>
                <a:cubicBezTo>
                  <a:pt x="1946" y="38"/>
                  <a:pt x="2040" y="0"/>
                  <a:pt x="2082" y="65"/>
                </a:cubicBezTo>
                <a:cubicBezTo>
                  <a:pt x="2124" y="130"/>
                  <a:pt x="2130" y="344"/>
                  <a:pt x="2136" y="433"/>
                </a:cubicBezTo>
                <a:cubicBezTo>
                  <a:pt x="2142" y="522"/>
                  <a:pt x="2149" y="563"/>
                  <a:pt x="2120" y="597"/>
                </a:cubicBezTo>
                <a:cubicBezTo>
                  <a:pt x="2091" y="631"/>
                  <a:pt x="2017" y="618"/>
                  <a:pt x="1960" y="637"/>
                </a:cubicBezTo>
                <a:lnTo>
                  <a:pt x="1780" y="709"/>
                </a:lnTo>
                <a:lnTo>
                  <a:pt x="1644" y="761"/>
                </a:lnTo>
                <a:lnTo>
                  <a:pt x="1540" y="789"/>
                </a:lnTo>
                <a:lnTo>
                  <a:pt x="1396" y="801"/>
                </a:lnTo>
                <a:lnTo>
                  <a:pt x="1240" y="841"/>
                </a:lnTo>
                <a:lnTo>
                  <a:pt x="1036" y="829"/>
                </a:lnTo>
                <a:lnTo>
                  <a:pt x="880" y="817"/>
                </a:lnTo>
                <a:lnTo>
                  <a:pt x="748" y="789"/>
                </a:lnTo>
                <a:lnTo>
                  <a:pt x="588" y="729"/>
                </a:lnTo>
                <a:lnTo>
                  <a:pt x="436" y="685"/>
                </a:lnTo>
                <a:lnTo>
                  <a:pt x="312" y="633"/>
                </a:lnTo>
                <a:lnTo>
                  <a:pt x="156" y="577"/>
                </a:lnTo>
                <a:lnTo>
                  <a:pt x="60" y="525"/>
                </a:lnTo>
                <a:lnTo>
                  <a:pt x="4" y="465"/>
                </a:lnTo>
                <a:lnTo>
                  <a:pt x="0" y="397"/>
                </a:lnTo>
                <a:lnTo>
                  <a:pt x="28" y="357"/>
                </a:lnTo>
                <a:lnTo>
                  <a:pt x="88" y="341"/>
                </a:lnTo>
                <a:close/>
              </a:path>
            </a:pathLst>
          </a:custGeom>
          <a:gradFill rotWithShape="1">
            <a:gsLst>
              <a:gs pos="0">
                <a:srgbClr val="FF7C80"/>
              </a:gs>
              <a:gs pos="100000">
                <a:srgbClr val="76393B"/>
              </a:gs>
            </a:gsLst>
            <a:path path="rect">
              <a:fillToRect t="100000" r="100000"/>
            </a:path>
          </a:gradFill>
          <a:ln w="9525">
            <a:solidFill>
              <a:srgbClr val="FF5B5F"/>
            </a:solidFill>
            <a:round/>
            <a:headEnd/>
            <a:tailEnd/>
          </a:ln>
        </p:spPr>
        <p:txBody>
          <a:bodyPr/>
          <a:lstStyle/>
          <a:p>
            <a:endParaRPr lang="en-US"/>
          </a:p>
        </p:txBody>
      </p:sp>
      <p:sp>
        <p:nvSpPr>
          <p:cNvPr id="7182" name="Freeform 13"/>
          <p:cNvSpPr>
            <a:spLocks/>
          </p:cNvSpPr>
          <p:nvPr/>
        </p:nvSpPr>
        <p:spPr bwMode="auto">
          <a:xfrm>
            <a:off x="590550" y="4637088"/>
            <a:ext cx="2687638" cy="1001712"/>
          </a:xfrm>
          <a:custGeom>
            <a:avLst/>
            <a:gdLst>
              <a:gd name="T0" fmla="*/ 2147483647 w 1813"/>
              <a:gd name="T1" fmla="*/ 2147483647 h 677"/>
              <a:gd name="T2" fmla="*/ 2147483647 w 1813"/>
              <a:gd name="T3" fmla="*/ 2147483647 h 677"/>
              <a:gd name="T4" fmla="*/ 2147483647 w 1813"/>
              <a:gd name="T5" fmla="*/ 2147483647 h 677"/>
              <a:gd name="T6" fmla="*/ 2147483647 w 1813"/>
              <a:gd name="T7" fmla="*/ 2147483647 h 677"/>
              <a:gd name="T8" fmla="*/ 2147483647 w 1813"/>
              <a:gd name="T9" fmla="*/ 2147483647 h 677"/>
              <a:gd name="T10" fmla="*/ 2147483647 w 1813"/>
              <a:gd name="T11" fmla="*/ 2147483647 h 677"/>
              <a:gd name="T12" fmla="*/ 2147483647 w 1813"/>
              <a:gd name="T13" fmla="*/ 2147483647 h 677"/>
              <a:gd name="T14" fmla="*/ 2147483647 w 1813"/>
              <a:gd name="T15" fmla="*/ 2147483647 h 677"/>
              <a:gd name="T16" fmla="*/ 2147483647 w 1813"/>
              <a:gd name="T17" fmla="*/ 2147483647 h 677"/>
              <a:gd name="T18" fmla="*/ 2147483647 w 1813"/>
              <a:gd name="T19" fmla="*/ 2147483647 h 677"/>
              <a:gd name="T20" fmla="*/ 2147483647 w 1813"/>
              <a:gd name="T21" fmla="*/ 2147483647 h 677"/>
              <a:gd name="T22" fmla="*/ 2147483647 w 1813"/>
              <a:gd name="T23" fmla="*/ 2147483647 h 677"/>
              <a:gd name="T24" fmla="*/ 2147483647 w 1813"/>
              <a:gd name="T25" fmla="*/ 2147483647 h 677"/>
              <a:gd name="T26" fmla="*/ 2147483647 w 1813"/>
              <a:gd name="T27" fmla="*/ 2147483647 h 677"/>
              <a:gd name="T28" fmla="*/ 2147483647 w 1813"/>
              <a:gd name="T29" fmla="*/ 2147483647 h 677"/>
              <a:gd name="T30" fmla="*/ 2147483647 w 1813"/>
              <a:gd name="T31" fmla="*/ 2147483647 h 677"/>
              <a:gd name="T32" fmla="*/ 2147483647 w 1813"/>
              <a:gd name="T33" fmla="*/ 2147483647 h 677"/>
              <a:gd name="T34" fmla="*/ 2147483647 w 1813"/>
              <a:gd name="T35" fmla="*/ 2147483647 h 677"/>
              <a:gd name="T36" fmla="*/ 2147483647 w 1813"/>
              <a:gd name="T37" fmla="*/ 2147483647 h 677"/>
              <a:gd name="T38" fmla="*/ 2147483647 w 1813"/>
              <a:gd name="T39" fmla="*/ 2147483647 h 677"/>
              <a:gd name="T40" fmla="*/ 2147483647 w 1813"/>
              <a:gd name="T41" fmla="*/ 2147483647 h 677"/>
              <a:gd name="T42" fmla="*/ 2147483647 w 1813"/>
              <a:gd name="T43" fmla="*/ 2147483647 h 677"/>
              <a:gd name="T44" fmla="*/ 2147483647 w 1813"/>
              <a:gd name="T45" fmla="*/ 2147483647 h 677"/>
              <a:gd name="T46" fmla="*/ 2147483647 w 1813"/>
              <a:gd name="T47" fmla="*/ 2147483647 h 677"/>
              <a:gd name="T48" fmla="*/ 2147483647 w 1813"/>
              <a:gd name="T49" fmla="*/ 2147483647 h 677"/>
              <a:gd name="T50" fmla="*/ 2147483647 w 1813"/>
              <a:gd name="T51" fmla="*/ 2147483647 h 677"/>
              <a:gd name="T52" fmla="*/ 2147483647 w 1813"/>
              <a:gd name="T53" fmla="*/ 2147483647 h 677"/>
              <a:gd name="T54" fmla="*/ 2147483647 w 1813"/>
              <a:gd name="T55" fmla="*/ 2147483647 h 677"/>
              <a:gd name="T56" fmla="*/ 2147483647 w 1813"/>
              <a:gd name="T57" fmla="*/ 2147483647 h 677"/>
              <a:gd name="T58" fmla="*/ 2147483647 w 1813"/>
              <a:gd name="T59" fmla="*/ 2147483647 h 677"/>
              <a:gd name="T60" fmla="*/ 2147483647 w 1813"/>
              <a:gd name="T61" fmla="*/ 2147483647 h 677"/>
              <a:gd name="T62" fmla="*/ 2147483647 w 1813"/>
              <a:gd name="T63" fmla="*/ 2147483647 h 677"/>
              <a:gd name="T64" fmla="*/ 2147483647 w 1813"/>
              <a:gd name="T65" fmla="*/ 2147483647 h 677"/>
              <a:gd name="T66" fmla="*/ 2147483647 w 1813"/>
              <a:gd name="T67" fmla="*/ 2147483647 h 677"/>
              <a:gd name="T68" fmla="*/ 2147483647 w 1813"/>
              <a:gd name="T69" fmla="*/ 2147483647 h 677"/>
              <a:gd name="T70" fmla="*/ 2147483647 w 1813"/>
              <a:gd name="T71" fmla="*/ 2147483647 h 677"/>
              <a:gd name="T72" fmla="*/ 2147483647 w 1813"/>
              <a:gd name="T73" fmla="*/ 2147483647 h 677"/>
              <a:gd name="T74" fmla="*/ 2147483647 w 1813"/>
              <a:gd name="T75" fmla="*/ 2147483647 h 677"/>
              <a:gd name="T76" fmla="*/ 2147483647 w 1813"/>
              <a:gd name="T77" fmla="*/ 2147483647 h 677"/>
              <a:gd name="T78" fmla="*/ 2147483647 w 1813"/>
              <a:gd name="T79" fmla="*/ 2147483647 h 677"/>
              <a:gd name="T80" fmla="*/ 2147483647 w 1813"/>
              <a:gd name="T81" fmla="*/ 2147483647 h 677"/>
              <a:gd name="T82" fmla="*/ 2147483647 w 1813"/>
              <a:gd name="T83" fmla="*/ 2147483647 h 677"/>
              <a:gd name="T84" fmla="*/ 0 w 1813"/>
              <a:gd name="T85" fmla="*/ 2147483647 h 677"/>
              <a:gd name="T86" fmla="*/ 2147483647 w 1813"/>
              <a:gd name="T87" fmla="*/ 0 h 677"/>
              <a:gd name="T88" fmla="*/ 2147483647 w 1813"/>
              <a:gd name="T89" fmla="*/ 2147483647 h 677"/>
              <a:gd name="T90" fmla="*/ 2147483647 w 1813"/>
              <a:gd name="T91" fmla="*/ 2147483647 h 6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3"/>
              <a:gd name="T139" fmla="*/ 0 h 677"/>
              <a:gd name="T140" fmla="*/ 1813 w 1813"/>
              <a:gd name="T141" fmla="*/ 677 h 6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3" h="677">
                <a:moveTo>
                  <a:pt x="75" y="39"/>
                </a:moveTo>
                <a:lnTo>
                  <a:pt x="181" y="81"/>
                </a:lnTo>
                <a:lnTo>
                  <a:pt x="277" y="106"/>
                </a:lnTo>
                <a:lnTo>
                  <a:pt x="357" y="111"/>
                </a:lnTo>
                <a:lnTo>
                  <a:pt x="466" y="88"/>
                </a:lnTo>
                <a:lnTo>
                  <a:pt x="574" y="50"/>
                </a:lnTo>
                <a:lnTo>
                  <a:pt x="636" y="37"/>
                </a:lnTo>
                <a:lnTo>
                  <a:pt x="733" y="34"/>
                </a:lnTo>
                <a:lnTo>
                  <a:pt x="859" y="33"/>
                </a:lnTo>
                <a:lnTo>
                  <a:pt x="943" y="38"/>
                </a:lnTo>
                <a:lnTo>
                  <a:pt x="1040" y="63"/>
                </a:lnTo>
                <a:lnTo>
                  <a:pt x="1138" y="88"/>
                </a:lnTo>
                <a:lnTo>
                  <a:pt x="1240" y="117"/>
                </a:lnTo>
                <a:lnTo>
                  <a:pt x="1345" y="163"/>
                </a:lnTo>
                <a:lnTo>
                  <a:pt x="1457" y="213"/>
                </a:lnTo>
                <a:lnTo>
                  <a:pt x="1521" y="244"/>
                </a:lnTo>
                <a:lnTo>
                  <a:pt x="1600" y="281"/>
                </a:lnTo>
                <a:lnTo>
                  <a:pt x="1649" y="295"/>
                </a:lnTo>
                <a:lnTo>
                  <a:pt x="1715" y="307"/>
                </a:lnTo>
                <a:lnTo>
                  <a:pt x="1761" y="329"/>
                </a:lnTo>
                <a:cubicBezTo>
                  <a:pt x="1775" y="338"/>
                  <a:pt x="1794" y="352"/>
                  <a:pt x="1801" y="364"/>
                </a:cubicBezTo>
                <a:cubicBezTo>
                  <a:pt x="1808" y="376"/>
                  <a:pt x="1803" y="392"/>
                  <a:pt x="1804" y="404"/>
                </a:cubicBezTo>
                <a:cubicBezTo>
                  <a:pt x="1805" y="416"/>
                  <a:pt x="1813" y="427"/>
                  <a:pt x="1806" y="436"/>
                </a:cubicBezTo>
                <a:cubicBezTo>
                  <a:pt x="1799" y="445"/>
                  <a:pt x="1777" y="453"/>
                  <a:pt x="1762" y="458"/>
                </a:cubicBezTo>
                <a:lnTo>
                  <a:pt x="1715" y="467"/>
                </a:lnTo>
                <a:lnTo>
                  <a:pt x="1637" y="475"/>
                </a:lnTo>
                <a:lnTo>
                  <a:pt x="1530" y="497"/>
                </a:lnTo>
                <a:lnTo>
                  <a:pt x="1437" y="536"/>
                </a:lnTo>
                <a:lnTo>
                  <a:pt x="1331" y="587"/>
                </a:lnTo>
                <a:lnTo>
                  <a:pt x="1198" y="644"/>
                </a:lnTo>
                <a:lnTo>
                  <a:pt x="1082" y="674"/>
                </a:lnTo>
                <a:lnTo>
                  <a:pt x="983" y="677"/>
                </a:lnTo>
                <a:lnTo>
                  <a:pt x="901" y="676"/>
                </a:lnTo>
                <a:lnTo>
                  <a:pt x="819" y="672"/>
                </a:lnTo>
                <a:lnTo>
                  <a:pt x="711" y="654"/>
                </a:lnTo>
                <a:lnTo>
                  <a:pt x="565" y="590"/>
                </a:lnTo>
                <a:lnTo>
                  <a:pt x="479" y="546"/>
                </a:lnTo>
                <a:lnTo>
                  <a:pt x="370" y="452"/>
                </a:lnTo>
                <a:lnTo>
                  <a:pt x="263" y="370"/>
                </a:lnTo>
                <a:lnTo>
                  <a:pt x="193" y="266"/>
                </a:lnTo>
                <a:lnTo>
                  <a:pt x="93" y="169"/>
                </a:lnTo>
                <a:lnTo>
                  <a:pt x="16" y="100"/>
                </a:lnTo>
                <a:lnTo>
                  <a:pt x="0" y="39"/>
                </a:lnTo>
                <a:lnTo>
                  <a:pt x="16" y="0"/>
                </a:lnTo>
                <a:lnTo>
                  <a:pt x="52" y="10"/>
                </a:lnTo>
                <a:lnTo>
                  <a:pt x="75" y="39"/>
                </a:lnTo>
                <a:close/>
              </a:path>
            </a:pathLst>
          </a:custGeom>
          <a:gradFill rotWithShape="1">
            <a:gsLst>
              <a:gs pos="0">
                <a:srgbClr val="76393B"/>
              </a:gs>
              <a:gs pos="50000">
                <a:srgbClr val="FF7C80"/>
              </a:gs>
              <a:gs pos="100000">
                <a:srgbClr val="76393B"/>
              </a:gs>
            </a:gsLst>
            <a:lin ang="2700000" scaled="1"/>
          </a:gradFill>
          <a:ln w="9525">
            <a:solidFill>
              <a:srgbClr val="FF5B5F"/>
            </a:solidFill>
            <a:round/>
            <a:headEnd/>
            <a:tailEnd/>
          </a:ln>
        </p:spPr>
        <p:txBody>
          <a:bodyPr/>
          <a:lstStyle/>
          <a:p>
            <a:endParaRPr lang="en-US"/>
          </a:p>
        </p:txBody>
      </p:sp>
      <p:sp>
        <p:nvSpPr>
          <p:cNvPr id="7183" name="Text Box 14"/>
          <p:cNvSpPr txBox="1">
            <a:spLocks noChangeArrowheads="1"/>
          </p:cNvSpPr>
          <p:nvPr/>
        </p:nvSpPr>
        <p:spPr bwMode="auto">
          <a:xfrm>
            <a:off x="3983038" y="3752850"/>
            <a:ext cx="1254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a:solidFill>
                  <a:schemeClr val="tx1"/>
                </a:solidFill>
              </a:rPr>
              <a:t>Nitric oxide</a:t>
            </a:r>
          </a:p>
        </p:txBody>
      </p:sp>
      <p:sp>
        <p:nvSpPr>
          <p:cNvPr id="7184" name="Text Box 15"/>
          <p:cNvSpPr txBox="1">
            <a:spLocks noChangeArrowheads="1"/>
          </p:cNvSpPr>
          <p:nvPr/>
        </p:nvSpPr>
        <p:spPr bwMode="auto">
          <a:xfrm>
            <a:off x="4217988" y="4467225"/>
            <a:ext cx="822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a:solidFill>
                  <a:schemeClr val="tx1"/>
                </a:solidFill>
              </a:rPr>
              <a:t>cGMP</a:t>
            </a:r>
          </a:p>
        </p:txBody>
      </p:sp>
      <p:sp>
        <p:nvSpPr>
          <p:cNvPr id="7185" name="Text Box 16"/>
          <p:cNvSpPr txBox="1">
            <a:spLocks noChangeArrowheads="1"/>
          </p:cNvSpPr>
          <p:nvPr/>
        </p:nvSpPr>
        <p:spPr bwMode="auto">
          <a:xfrm>
            <a:off x="4572000" y="478155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000">
                <a:solidFill>
                  <a:schemeClr val="tx1"/>
                </a:solidFill>
              </a:rPr>
              <a:t>Vasodilatation and antiproliferation</a:t>
            </a:r>
          </a:p>
        </p:txBody>
      </p:sp>
      <p:sp>
        <p:nvSpPr>
          <p:cNvPr id="7186" name="Text Box 17"/>
          <p:cNvSpPr txBox="1">
            <a:spLocks noChangeArrowheads="1"/>
          </p:cNvSpPr>
          <p:nvPr/>
        </p:nvSpPr>
        <p:spPr bwMode="auto">
          <a:xfrm>
            <a:off x="2187575" y="1981200"/>
            <a:ext cx="146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800">
                <a:solidFill>
                  <a:schemeClr val="tx1"/>
                </a:solidFill>
              </a:rPr>
              <a:t>Endothelial cells</a:t>
            </a:r>
          </a:p>
        </p:txBody>
      </p:sp>
      <p:sp>
        <p:nvSpPr>
          <p:cNvPr id="7187" name="Text Box 18"/>
          <p:cNvSpPr txBox="1">
            <a:spLocks noChangeArrowheads="1"/>
          </p:cNvSpPr>
          <p:nvPr/>
        </p:nvSpPr>
        <p:spPr bwMode="auto">
          <a:xfrm>
            <a:off x="3790950" y="1433513"/>
            <a:ext cx="1533525"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200" u="sng">
                <a:solidFill>
                  <a:schemeClr val="tx1"/>
                </a:solidFill>
              </a:rPr>
              <a:t>Nitric Oxide</a:t>
            </a:r>
          </a:p>
        </p:txBody>
      </p:sp>
      <p:sp>
        <p:nvSpPr>
          <p:cNvPr id="7188" name="Text Box 19"/>
          <p:cNvSpPr txBox="1">
            <a:spLocks noChangeArrowheads="1"/>
          </p:cNvSpPr>
          <p:nvPr/>
        </p:nvSpPr>
        <p:spPr bwMode="auto">
          <a:xfrm>
            <a:off x="9525" y="2986088"/>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tx1"/>
                </a:solidFill>
              </a:rPr>
              <a:t>Preproendothelin</a:t>
            </a:r>
          </a:p>
        </p:txBody>
      </p:sp>
      <p:sp>
        <p:nvSpPr>
          <p:cNvPr id="7189" name="Text Box 20"/>
          <p:cNvSpPr txBox="1">
            <a:spLocks noChangeArrowheads="1"/>
          </p:cNvSpPr>
          <p:nvPr/>
        </p:nvSpPr>
        <p:spPr bwMode="auto">
          <a:xfrm>
            <a:off x="1657350" y="2986088"/>
            <a:ext cx="1228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tx1"/>
                </a:solidFill>
              </a:rPr>
              <a:t>Proendothelin</a:t>
            </a:r>
          </a:p>
        </p:txBody>
      </p:sp>
      <p:sp>
        <p:nvSpPr>
          <p:cNvPr id="7190" name="Text Box 21"/>
          <p:cNvSpPr txBox="1">
            <a:spLocks noChangeArrowheads="1"/>
          </p:cNvSpPr>
          <p:nvPr/>
        </p:nvSpPr>
        <p:spPr bwMode="auto">
          <a:xfrm>
            <a:off x="4114800" y="2895600"/>
            <a:ext cx="99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bg2"/>
                </a:solidFill>
              </a:rPr>
              <a:t>L-</a:t>
            </a:r>
            <a:r>
              <a:rPr lang="en-US" altLang="en-US" sz="1200">
                <a:solidFill>
                  <a:schemeClr val="tx1"/>
                </a:solidFill>
              </a:rPr>
              <a:t>arginine</a:t>
            </a:r>
          </a:p>
        </p:txBody>
      </p:sp>
      <p:sp>
        <p:nvSpPr>
          <p:cNvPr id="7191" name="Text Box 22"/>
          <p:cNvSpPr txBox="1">
            <a:spLocks noChangeArrowheads="1"/>
          </p:cNvSpPr>
          <p:nvPr/>
        </p:nvSpPr>
        <p:spPr bwMode="auto">
          <a:xfrm>
            <a:off x="4419600" y="3382963"/>
            <a:ext cx="99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rgbClr val="0000CC"/>
                </a:solidFill>
              </a:rPr>
              <a:t>NOS</a:t>
            </a:r>
          </a:p>
        </p:txBody>
      </p:sp>
      <p:sp>
        <p:nvSpPr>
          <p:cNvPr id="7192" name="Text Box 23"/>
          <p:cNvSpPr txBox="1">
            <a:spLocks noChangeArrowheads="1"/>
          </p:cNvSpPr>
          <p:nvPr/>
        </p:nvSpPr>
        <p:spPr bwMode="auto">
          <a:xfrm>
            <a:off x="6048375" y="2986088"/>
            <a:ext cx="1504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tx1"/>
                </a:solidFill>
              </a:rPr>
              <a:t>Arachidonic acid</a:t>
            </a:r>
          </a:p>
        </p:txBody>
      </p:sp>
      <p:sp>
        <p:nvSpPr>
          <p:cNvPr id="7193" name="Text Box 24"/>
          <p:cNvSpPr txBox="1">
            <a:spLocks noChangeArrowheads="1"/>
          </p:cNvSpPr>
          <p:nvPr/>
        </p:nvSpPr>
        <p:spPr bwMode="auto">
          <a:xfrm>
            <a:off x="7648575" y="2986088"/>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tx1"/>
                </a:solidFill>
              </a:rPr>
              <a:t>Prostaglandin I</a:t>
            </a:r>
            <a:r>
              <a:rPr lang="en-US" altLang="en-US" sz="1200" baseline="-25000">
                <a:solidFill>
                  <a:schemeClr val="tx1"/>
                </a:solidFill>
              </a:rPr>
              <a:t>2</a:t>
            </a:r>
          </a:p>
        </p:txBody>
      </p:sp>
      <p:sp>
        <p:nvSpPr>
          <p:cNvPr id="7194" name="Text Box 25"/>
          <p:cNvSpPr txBox="1">
            <a:spLocks noChangeArrowheads="1"/>
          </p:cNvSpPr>
          <p:nvPr/>
        </p:nvSpPr>
        <p:spPr bwMode="auto">
          <a:xfrm>
            <a:off x="6153150" y="379095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tx1"/>
                </a:solidFill>
              </a:rPr>
              <a:t>Prostaglandin I</a:t>
            </a:r>
            <a:r>
              <a:rPr lang="en-US" altLang="en-US" sz="1200" baseline="-25000">
                <a:solidFill>
                  <a:schemeClr val="tx1"/>
                </a:solidFill>
              </a:rPr>
              <a:t>2</a:t>
            </a:r>
            <a:endParaRPr lang="en-US" altLang="en-US" sz="1200">
              <a:solidFill>
                <a:schemeClr val="tx1"/>
              </a:solidFill>
            </a:endParaRPr>
          </a:p>
        </p:txBody>
      </p:sp>
      <p:sp>
        <p:nvSpPr>
          <p:cNvPr id="7195" name="Text Box 26"/>
          <p:cNvSpPr txBox="1">
            <a:spLocks noChangeArrowheads="1"/>
          </p:cNvSpPr>
          <p:nvPr/>
        </p:nvSpPr>
        <p:spPr bwMode="auto">
          <a:xfrm>
            <a:off x="6343650" y="4638675"/>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tx1"/>
                </a:solidFill>
              </a:rPr>
              <a:t>cAMP</a:t>
            </a:r>
            <a:endParaRPr lang="en-US" altLang="en-US" sz="1200" baseline="-25000">
              <a:solidFill>
                <a:schemeClr val="tx1"/>
              </a:solidFill>
            </a:endParaRPr>
          </a:p>
        </p:txBody>
      </p:sp>
      <p:sp>
        <p:nvSpPr>
          <p:cNvPr id="7196" name="Text Box 27"/>
          <p:cNvSpPr txBox="1">
            <a:spLocks noChangeArrowheads="1"/>
          </p:cNvSpPr>
          <p:nvPr/>
        </p:nvSpPr>
        <p:spPr bwMode="auto">
          <a:xfrm>
            <a:off x="6934200" y="487045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000">
                <a:solidFill>
                  <a:schemeClr val="tx1"/>
                </a:solidFill>
              </a:rPr>
              <a:t>Vasodilatation and antiproliferation</a:t>
            </a:r>
          </a:p>
        </p:txBody>
      </p:sp>
      <p:sp>
        <p:nvSpPr>
          <p:cNvPr id="7197" name="Text Box 28"/>
          <p:cNvSpPr txBox="1">
            <a:spLocks noChangeArrowheads="1"/>
          </p:cNvSpPr>
          <p:nvPr/>
        </p:nvSpPr>
        <p:spPr bwMode="auto">
          <a:xfrm>
            <a:off x="1143000" y="5165725"/>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000">
                <a:solidFill>
                  <a:schemeClr val="tx1"/>
                </a:solidFill>
              </a:rPr>
              <a:t>Vasoconstriction and proliferation</a:t>
            </a:r>
          </a:p>
        </p:txBody>
      </p:sp>
      <p:sp>
        <p:nvSpPr>
          <p:cNvPr id="7198" name="Text Box 29"/>
          <p:cNvSpPr txBox="1">
            <a:spLocks noChangeArrowheads="1"/>
          </p:cNvSpPr>
          <p:nvPr/>
        </p:nvSpPr>
        <p:spPr bwMode="auto">
          <a:xfrm>
            <a:off x="812800" y="3962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rgbClr val="0000CC"/>
                </a:solidFill>
              </a:rPr>
              <a:t>Endothelin-receptor A</a:t>
            </a:r>
          </a:p>
        </p:txBody>
      </p:sp>
      <p:sp>
        <p:nvSpPr>
          <p:cNvPr id="7199" name="Text Box 30"/>
          <p:cNvSpPr txBox="1">
            <a:spLocks noChangeArrowheads="1"/>
          </p:cNvSpPr>
          <p:nvPr/>
        </p:nvSpPr>
        <p:spPr bwMode="auto">
          <a:xfrm>
            <a:off x="2428875" y="404812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rgbClr val="0000CC"/>
                </a:solidFill>
              </a:rPr>
              <a:t>Endothelin-receptor B</a:t>
            </a:r>
          </a:p>
        </p:txBody>
      </p:sp>
      <p:sp>
        <p:nvSpPr>
          <p:cNvPr id="7200" name="Text Box 31"/>
          <p:cNvSpPr txBox="1">
            <a:spLocks noChangeArrowheads="1"/>
          </p:cNvSpPr>
          <p:nvPr/>
        </p:nvSpPr>
        <p:spPr bwMode="auto">
          <a:xfrm>
            <a:off x="709613" y="1395413"/>
            <a:ext cx="1658937" cy="430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200" u="sng">
                <a:solidFill>
                  <a:schemeClr val="tx1"/>
                </a:solidFill>
              </a:rPr>
              <a:t>Endothelin-1</a:t>
            </a:r>
          </a:p>
        </p:txBody>
      </p:sp>
      <p:sp>
        <p:nvSpPr>
          <p:cNvPr id="7201" name="Text Box 32"/>
          <p:cNvSpPr txBox="1">
            <a:spLocks noChangeArrowheads="1"/>
          </p:cNvSpPr>
          <p:nvPr/>
        </p:nvSpPr>
        <p:spPr bwMode="auto">
          <a:xfrm>
            <a:off x="6400800" y="1370013"/>
            <a:ext cx="2274888" cy="430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200" u="sng">
                <a:solidFill>
                  <a:schemeClr val="tx1"/>
                </a:solidFill>
              </a:rPr>
              <a:t>Prostacyclin (PgI</a:t>
            </a:r>
            <a:r>
              <a:rPr lang="en-US" altLang="en-US" sz="2200" u="sng" baseline="-25000">
                <a:solidFill>
                  <a:schemeClr val="tx1"/>
                </a:solidFill>
              </a:rPr>
              <a:t>2</a:t>
            </a:r>
            <a:r>
              <a:rPr lang="en-US" altLang="en-US" sz="2200" u="sng">
                <a:solidFill>
                  <a:schemeClr val="tx1"/>
                </a:solidFill>
              </a:rPr>
              <a:t>)</a:t>
            </a:r>
          </a:p>
        </p:txBody>
      </p:sp>
      <p:grpSp>
        <p:nvGrpSpPr>
          <p:cNvPr id="7202" name="Group 33"/>
          <p:cNvGrpSpPr>
            <a:grpSpLocks/>
          </p:cNvGrpSpPr>
          <p:nvPr/>
        </p:nvGrpSpPr>
        <p:grpSpPr bwMode="auto">
          <a:xfrm rot="1133380">
            <a:off x="1981200" y="4557713"/>
            <a:ext cx="174625" cy="304800"/>
            <a:chOff x="-288" y="2400"/>
            <a:chExt cx="144" cy="252"/>
          </a:xfrm>
        </p:grpSpPr>
        <p:sp>
          <p:nvSpPr>
            <p:cNvPr id="7278" name="Oval 34"/>
            <p:cNvSpPr>
              <a:spLocks noChangeArrowheads="1"/>
            </p:cNvSpPr>
            <p:nvPr/>
          </p:nvSpPr>
          <p:spPr bwMode="auto">
            <a:xfrm>
              <a:off x="-288" y="2400"/>
              <a:ext cx="48" cy="240"/>
            </a:xfrm>
            <a:prstGeom prst="ellipse">
              <a:avLst/>
            </a:prstGeom>
            <a:solidFill>
              <a:srgbClr val="0099CC"/>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79" name="Oval 35"/>
            <p:cNvSpPr>
              <a:spLocks noChangeArrowheads="1"/>
            </p:cNvSpPr>
            <p:nvPr/>
          </p:nvSpPr>
          <p:spPr bwMode="auto">
            <a:xfrm>
              <a:off x="-240" y="2400"/>
              <a:ext cx="48" cy="240"/>
            </a:xfrm>
            <a:prstGeom prst="ellipse">
              <a:avLst/>
            </a:prstGeom>
            <a:solidFill>
              <a:srgbClr val="0099CC"/>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80" name="Oval 36"/>
            <p:cNvSpPr>
              <a:spLocks noChangeArrowheads="1"/>
            </p:cNvSpPr>
            <p:nvPr/>
          </p:nvSpPr>
          <p:spPr bwMode="auto">
            <a:xfrm>
              <a:off x="-192" y="2400"/>
              <a:ext cx="48" cy="240"/>
            </a:xfrm>
            <a:prstGeom prst="ellipse">
              <a:avLst/>
            </a:prstGeom>
            <a:solidFill>
              <a:srgbClr val="0099CC"/>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81" name="Oval 37"/>
            <p:cNvSpPr>
              <a:spLocks noChangeArrowheads="1"/>
            </p:cNvSpPr>
            <p:nvPr/>
          </p:nvSpPr>
          <p:spPr bwMode="auto">
            <a:xfrm>
              <a:off x="-264" y="2406"/>
              <a:ext cx="48" cy="240"/>
            </a:xfrm>
            <a:prstGeom prst="ellipse">
              <a:avLst/>
            </a:prstGeom>
            <a:solidFill>
              <a:srgbClr val="0099CC"/>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82" name="Oval 38"/>
            <p:cNvSpPr>
              <a:spLocks noChangeArrowheads="1"/>
            </p:cNvSpPr>
            <p:nvPr/>
          </p:nvSpPr>
          <p:spPr bwMode="auto">
            <a:xfrm>
              <a:off x="-228" y="2412"/>
              <a:ext cx="48" cy="240"/>
            </a:xfrm>
            <a:prstGeom prst="ellipse">
              <a:avLst/>
            </a:prstGeom>
            <a:solidFill>
              <a:srgbClr val="0099CC"/>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grpSp>
        <p:nvGrpSpPr>
          <p:cNvPr id="7203" name="Group 39"/>
          <p:cNvGrpSpPr>
            <a:grpSpLocks/>
          </p:cNvGrpSpPr>
          <p:nvPr/>
        </p:nvGrpSpPr>
        <p:grpSpPr bwMode="auto">
          <a:xfrm rot="1133380">
            <a:off x="2438400" y="4710113"/>
            <a:ext cx="174625" cy="304800"/>
            <a:chOff x="-288" y="2400"/>
            <a:chExt cx="144" cy="252"/>
          </a:xfrm>
        </p:grpSpPr>
        <p:sp>
          <p:nvSpPr>
            <p:cNvPr id="7273" name="Oval 40"/>
            <p:cNvSpPr>
              <a:spLocks noChangeArrowheads="1"/>
            </p:cNvSpPr>
            <p:nvPr/>
          </p:nvSpPr>
          <p:spPr bwMode="auto">
            <a:xfrm>
              <a:off x="-288" y="2400"/>
              <a:ext cx="48" cy="240"/>
            </a:xfrm>
            <a:prstGeom prst="ellipse">
              <a:avLst/>
            </a:prstGeom>
            <a:solidFill>
              <a:srgbClr val="9966FF"/>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74" name="Oval 41"/>
            <p:cNvSpPr>
              <a:spLocks noChangeArrowheads="1"/>
            </p:cNvSpPr>
            <p:nvPr/>
          </p:nvSpPr>
          <p:spPr bwMode="auto">
            <a:xfrm>
              <a:off x="-240" y="2400"/>
              <a:ext cx="48" cy="240"/>
            </a:xfrm>
            <a:prstGeom prst="ellipse">
              <a:avLst/>
            </a:prstGeom>
            <a:solidFill>
              <a:srgbClr val="9966FF"/>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75" name="Oval 42"/>
            <p:cNvSpPr>
              <a:spLocks noChangeArrowheads="1"/>
            </p:cNvSpPr>
            <p:nvPr/>
          </p:nvSpPr>
          <p:spPr bwMode="auto">
            <a:xfrm>
              <a:off x="-192" y="2400"/>
              <a:ext cx="48" cy="240"/>
            </a:xfrm>
            <a:prstGeom prst="ellipse">
              <a:avLst/>
            </a:prstGeom>
            <a:solidFill>
              <a:srgbClr val="9966FF"/>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76" name="Oval 43"/>
            <p:cNvSpPr>
              <a:spLocks noChangeArrowheads="1"/>
            </p:cNvSpPr>
            <p:nvPr/>
          </p:nvSpPr>
          <p:spPr bwMode="auto">
            <a:xfrm>
              <a:off x="-264" y="2406"/>
              <a:ext cx="48" cy="240"/>
            </a:xfrm>
            <a:prstGeom prst="ellipse">
              <a:avLst/>
            </a:prstGeom>
            <a:solidFill>
              <a:srgbClr val="9966FF"/>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77" name="Oval 44"/>
            <p:cNvSpPr>
              <a:spLocks noChangeArrowheads="1"/>
            </p:cNvSpPr>
            <p:nvPr/>
          </p:nvSpPr>
          <p:spPr bwMode="auto">
            <a:xfrm>
              <a:off x="-228" y="2412"/>
              <a:ext cx="48" cy="240"/>
            </a:xfrm>
            <a:prstGeom prst="ellipse">
              <a:avLst/>
            </a:prstGeom>
            <a:solidFill>
              <a:srgbClr val="9966FF"/>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sp>
        <p:nvSpPr>
          <p:cNvPr id="7204" name="Text Box 45"/>
          <p:cNvSpPr txBox="1">
            <a:spLocks noChangeArrowheads="1"/>
          </p:cNvSpPr>
          <p:nvPr/>
        </p:nvSpPr>
        <p:spPr bwMode="auto">
          <a:xfrm>
            <a:off x="1600200" y="3840163"/>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200">
                <a:solidFill>
                  <a:schemeClr val="tx1"/>
                </a:solidFill>
              </a:rPr>
              <a:t>Endothelin-1</a:t>
            </a:r>
          </a:p>
        </p:txBody>
      </p:sp>
      <p:sp>
        <p:nvSpPr>
          <p:cNvPr id="7205" name="Line 46"/>
          <p:cNvSpPr>
            <a:spLocks noChangeShapeType="1"/>
          </p:cNvSpPr>
          <p:nvPr/>
        </p:nvSpPr>
        <p:spPr bwMode="auto">
          <a:xfrm>
            <a:off x="4562475" y="3276600"/>
            <a:ext cx="0" cy="533400"/>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6" name="Line 47"/>
          <p:cNvSpPr>
            <a:spLocks noChangeShapeType="1"/>
          </p:cNvSpPr>
          <p:nvPr/>
        </p:nvSpPr>
        <p:spPr bwMode="auto">
          <a:xfrm>
            <a:off x="4562475" y="4057650"/>
            <a:ext cx="0" cy="381000"/>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7" name="Line 48"/>
          <p:cNvSpPr>
            <a:spLocks noChangeShapeType="1"/>
          </p:cNvSpPr>
          <p:nvPr/>
        </p:nvSpPr>
        <p:spPr bwMode="auto">
          <a:xfrm>
            <a:off x="7543800" y="18288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8" name="Line 49"/>
          <p:cNvSpPr>
            <a:spLocks noChangeShapeType="1"/>
          </p:cNvSpPr>
          <p:nvPr/>
        </p:nvSpPr>
        <p:spPr bwMode="auto">
          <a:xfrm>
            <a:off x="7010400" y="4038600"/>
            <a:ext cx="9525" cy="27622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9" name="Line 50"/>
          <p:cNvSpPr>
            <a:spLocks noChangeShapeType="1"/>
          </p:cNvSpPr>
          <p:nvPr/>
        </p:nvSpPr>
        <p:spPr bwMode="auto">
          <a:xfrm>
            <a:off x="1543050" y="18288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10" name="Line 51"/>
          <p:cNvSpPr>
            <a:spLocks noChangeShapeType="1"/>
          </p:cNvSpPr>
          <p:nvPr/>
        </p:nvSpPr>
        <p:spPr bwMode="auto">
          <a:xfrm>
            <a:off x="1504950" y="3124200"/>
            <a:ext cx="228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11" name="Line 52"/>
          <p:cNvSpPr>
            <a:spLocks noChangeShapeType="1"/>
          </p:cNvSpPr>
          <p:nvPr/>
        </p:nvSpPr>
        <p:spPr bwMode="auto">
          <a:xfrm>
            <a:off x="7458075" y="3122613"/>
            <a:ext cx="228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12" name="Line 53"/>
          <p:cNvSpPr>
            <a:spLocks noChangeShapeType="1"/>
          </p:cNvSpPr>
          <p:nvPr/>
        </p:nvSpPr>
        <p:spPr bwMode="auto">
          <a:xfrm flipH="1">
            <a:off x="1905000" y="2362200"/>
            <a:ext cx="68580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3" name="Line 54"/>
          <p:cNvSpPr>
            <a:spLocks noChangeShapeType="1"/>
          </p:cNvSpPr>
          <p:nvPr/>
        </p:nvSpPr>
        <p:spPr bwMode="auto">
          <a:xfrm>
            <a:off x="3276600" y="2362200"/>
            <a:ext cx="83820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4" name="Freeform 55"/>
          <p:cNvSpPr>
            <a:spLocks/>
          </p:cNvSpPr>
          <p:nvPr/>
        </p:nvSpPr>
        <p:spPr bwMode="auto">
          <a:xfrm>
            <a:off x="6924675" y="3371850"/>
            <a:ext cx="619125" cy="381000"/>
          </a:xfrm>
          <a:custGeom>
            <a:avLst/>
            <a:gdLst>
              <a:gd name="T0" fmla="*/ 2147483647 w 390"/>
              <a:gd name="T1" fmla="*/ 0 h 396"/>
              <a:gd name="T2" fmla="*/ 2147483647 w 390"/>
              <a:gd name="T3" fmla="*/ 2147483647 h 396"/>
              <a:gd name="T4" fmla="*/ 2147483647 w 390"/>
              <a:gd name="T5" fmla="*/ 2147483647 h 396"/>
              <a:gd name="T6" fmla="*/ 2147483647 w 390"/>
              <a:gd name="T7" fmla="*/ 2147483647 h 396"/>
              <a:gd name="T8" fmla="*/ 2147483647 w 390"/>
              <a:gd name="T9" fmla="*/ 2147483647 h 396"/>
              <a:gd name="T10" fmla="*/ 0 60000 65536"/>
              <a:gd name="T11" fmla="*/ 0 60000 65536"/>
              <a:gd name="T12" fmla="*/ 0 60000 65536"/>
              <a:gd name="T13" fmla="*/ 0 60000 65536"/>
              <a:gd name="T14" fmla="*/ 0 60000 65536"/>
              <a:gd name="T15" fmla="*/ 0 w 390"/>
              <a:gd name="T16" fmla="*/ 0 h 396"/>
              <a:gd name="T17" fmla="*/ 390 w 390"/>
              <a:gd name="T18" fmla="*/ 396 h 396"/>
            </a:gdLst>
            <a:ahLst/>
            <a:cxnLst>
              <a:cxn ang="T10">
                <a:pos x="T0" y="T1"/>
              </a:cxn>
              <a:cxn ang="T11">
                <a:pos x="T2" y="T3"/>
              </a:cxn>
              <a:cxn ang="T12">
                <a:pos x="T4" y="T5"/>
              </a:cxn>
              <a:cxn ang="T13">
                <a:pos x="T6" y="T7"/>
              </a:cxn>
              <a:cxn ang="T14">
                <a:pos x="T8" y="T9"/>
              </a:cxn>
            </a:cxnLst>
            <a:rect l="T15" t="T16" r="T17" b="T18"/>
            <a:pathLst>
              <a:path w="390" h="396">
                <a:moveTo>
                  <a:pt x="372" y="0"/>
                </a:moveTo>
                <a:cubicBezTo>
                  <a:pt x="372" y="14"/>
                  <a:pt x="390" y="18"/>
                  <a:pt x="372" y="84"/>
                </a:cubicBezTo>
                <a:cubicBezTo>
                  <a:pt x="354" y="150"/>
                  <a:pt x="311" y="150"/>
                  <a:pt x="264" y="174"/>
                </a:cubicBezTo>
                <a:cubicBezTo>
                  <a:pt x="217" y="198"/>
                  <a:pt x="131" y="191"/>
                  <a:pt x="90" y="228"/>
                </a:cubicBezTo>
                <a:cubicBezTo>
                  <a:pt x="0" y="282"/>
                  <a:pt x="22" y="365"/>
                  <a:pt x="18" y="396"/>
                </a:cubicBezTo>
              </a:path>
            </a:pathLst>
          </a:custGeom>
          <a:noFill/>
          <a:ln w="28575">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15" name="Freeform 56"/>
          <p:cNvSpPr>
            <a:spLocks/>
          </p:cNvSpPr>
          <p:nvPr/>
        </p:nvSpPr>
        <p:spPr bwMode="auto">
          <a:xfrm flipH="1">
            <a:off x="1552575" y="3286125"/>
            <a:ext cx="733425" cy="552450"/>
          </a:xfrm>
          <a:custGeom>
            <a:avLst/>
            <a:gdLst>
              <a:gd name="T0" fmla="*/ 2147483647 w 390"/>
              <a:gd name="T1" fmla="*/ 0 h 396"/>
              <a:gd name="T2" fmla="*/ 2147483647 w 390"/>
              <a:gd name="T3" fmla="*/ 2147483647 h 396"/>
              <a:gd name="T4" fmla="*/ 2147483647 w 390"/>
              <a:gd name="T5" fmla="*/ 2147483647 h 396"/>
              <a:gd name="T6" fmla="*/ 2147483647 w 390"/>
              <a:gd name="T7" fmla="*/ 2147483647 h 396"/>
              <a:gd name="T8" fmla="*/ 2147483647 w 390"/>
              <a:gd name="T9" fmla="*/ 2147483647 h 396"/>
              <a:gd name="T10" fmla="*/ 0 60000 65536"/>
              <a:gd name="T11" fmla="*/ 0 60000 65536"/>
              <a:gd name="T12" fmla="*/ 0 60000 65536"/>
              <a:gd name="T13" fmla="*/ 0 60000 65536"/>
              <a:gd name="T14" fmla="*/ 0 60000 65536"/>
              <a:gd name="T15" fmla="*/ 0 w 390"/>
              <a:gd name="T16" fmla="*/ 0 h 396"/>
              <a:gd name="T17" fmla="*/ 390 w 390"/>
              <a:gd name="T18" fmla="*/ 396 h 396"/>
            </a:gdLst>
            <a:ahLst/>
            <a:cxnLst>
              <a:cxn ang="T10">
                <a:pos x="T0" y="T1"/>
              </a:cxn>
              <a:cxn ang="T11">
                <a:pos x="T2" y="T3"/>
              </a:cxn>
              <a:cxn ang="T12">
                <a:pos x="T4" y="T5"/>
              </a:cxn>
              <a:cxn ang="T13">
                <a:pos x="T6" y="T7"/>
              </a:cxn>
              <a:cxn ang="T14">
                <a:pos x="T8" y="T9"/>
              </a:cxn>
            </a:cxnLst>
            <a:rect l="T15" t="T16" r="T17" b="T18"/>
            <a:pathLst>
              <a:path w="390" h="396">
                <a:moveTo>
                  <a:pt x="372" y="0"/>
                </a:moveTo>
                <a:cubicBezTo>
                  <a:pt x="372" y="14"/>
                  <a:pt x="390" y="18"/>
                  <a:pt x="372" y="84"/>
                </a:cubicBezTo>
                <a:cubicBezTo>
                  <a:pt x="354" y="150"/>
                  <a:pt x="311" y="150"/>
                  <a:pt x="264" y="174"/>
                </a:cubicBezTo>
                <a:cubicBezTo>
                  <a:pt x="217" y="198"/>
                  <a:pt x="131" y="191"/>
                  <a:pt x="90" y="228"/>
                </a:cubicBezTo>
                <a:cubicBezTo>
                  <a:pt x="0" y="282"/>
                  <a:pt x="22" y="365"/>
                  <a:pt x="18" y="396"/>
                </a:cubicBezTo>
              </a:path>
            </a:pathLst>
          </a:custGeom>
          <a:noFill/>
          <a:ln w="28575">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16" name="Freeform 57"/>
          <p:cNvSpPr>
            <a:spLocks/>
          </p:cNvSpPr>
          <p:nvPr/>
        </p:nvSpPr>
        <p:spPr bwMode="auto">
          <a:xfrm>
            <a:off x="3724275" y="4495800"/>
            <a:ext cx="600075" cy="352425"/>
          </a:xfrm>
          <a:custGeom>
            <a:avLst/>
            <a:gdLst>
              <a:gd name="T0" fmla="*/ 2147483647 w 378"/>
              <a:gd name="T1" fmla="*/ 2147483647 h 186"/>
              <a:gd name="T2" fmla="*/ 2147483647 w 378"/>
              <a:gd name="T3" fmla="*/ 2147483647 h 186"/>
              <a:gd name="T4" fmla="*/ 2147483647 w 378"/>
              <a:gd name="T5" fmla="*/ 2147483647 h 186"/>
              <a:gd name="T6" fmla="*/ 0 60000 65536"/>
              <a:gd name="T7" fmla="*/ 0 60000 65536"/>
              <a:gd name="T8" fmla="*/ 0 60000 65536"/>
              <a:gd name="T9" fmla="*/ 0 w 378"/>
              <a:gd name="T10" fmla="*/ 0 h 186"/>
              <a:gd name="T11" fmla="*/ 378 w 378"/>
              <a:gd name="T12" fmla="*/ 186 h 186"/>
            </a:gdLst>
            <a:ahLst/>
            <a:cxnLst>
              <a:cxn ang="T6">
                <a:pos x="T0" y="T1"/>
              </a:cxn>
              <a:cxn ang="T7">
                <a:pos x="T2" y="T3"/>
              </a:cxn>
              <a:cxn ang="T8">
                <a:pos x="T4" y="T5"/>
              </a:cxn>
            </a:cxnLst>
            <a:rect l="T9" t="T10" r="T11" b="T12"/>
            <a:pathLst>
              <a:path w="378" h="186">
                <a:moveTo>
                  <a:pt x="42" y="186"/>
                </a:moveTo>
                <a:cubicBezTo>
                  <a:pt x="50" y="162"/>
                  <a:pt x="0" y="84"/>
                  <a:pt x="90" y="42"/>
                </a:cubicBezTo>
                <a:cubicBezTo>
                  <a:pt x="180" y="0"/>
                  <a:pt x="318" y="42"/>
                  <a:pt x="378" y="42"/>
                </a:cubicBez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17" name="Oval 60"/>
          <p:cNvSpPr>
            <a:spLocks noChangeArrowheads="1"/>
          </p:cNvSpPr>
          <p:nvPr/>
        </p:nvSpPr>
        <p:spPr bwMode="auto">
          <a:xfrm rot="462714">
            <a:off x="3505200" y="4800600"/>
            <a:ext cx="914400" cy="304800"/>
          </a:xfrm>
          <a:prstGeom prst="ellipse">
            <a:avLst/>
          </a:prstGeom>
          <a:solidFill>
            <a:srgbClr val="FF61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nvGrpSpPr>
          <p:cNvPr id="7218" name="Group 63"/>
          <p:cNvGrpSpPr>
            <a:grpSpLocks/>
          </p:cNvGrpSpPr>
          <p:nvPr/>
        </p:nvGrpSpPr>
        <p:grpSpPr bwMode="auto">
          <a:xfrm>
            <a:off x="3581400" y="4343400"/>
            <a:ext cx="190500" cy="190500"/>
            <a:chOff x="-600" y="744"/>
            <a:chExt cx="192" cy="192"/>
          </a:xfrm>
        </p:grpSpPr>
        <p:sp>
          <p:nvSpPr>
            <p:cNvPr id="7271" name="Oval 64"/>
            <p:cNvSpPr>
              <a:spLocks noChangeArrowheads="1"/>
            </p:cNvSpPr>
            <p:nvPr/>
          </p:nvSpPr>
          <p:spPr bwMode="auto">
            <a:xfrm>
              <a:off x="-600" y="744"/>
              <a:ext cx="192" cy="192"/>
            </a:xfrm>
            <a:prstGeom prst="ellipse">
              <a:avLst/>
            </a:prstGeom>
            <a:solidFill>
              <a:schemeClr val="bg1"/>
            </a:solidFill>
            <a:ln w="9525">
              <a:solidFill>
                <a:srgbClr val="FF0000"/>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72" name="Line 65"/>
            <p:cNvSpPr>
              <a:spLocks noChangeShapeType="1"/>
            </p:cNvSpPr>
            <p:nvPr/>
          </p:nvSpPr>
          <p:spPr bwMode="auto">
            <a:xfrm>
              <a:off x="-576" y="840"/>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219" name="Rectangle 76"/>
          <p:cNvSpPr>
            <a:spLocks noChangeArrowheads="1"/>
          </p:cNvSpPr>
          <p:nvPr/>
        </p:nvSpPr>
        <p:spPr bwMode="auto">
          <a:xfrm>
            <a:off x="3962400" y="5591175"/>
            <a:ext cx="1362075" cy="371475"/>
          </a:xfrm>
          <a:prstGeom prst="rect">
            <a:avLst/>
          </a:prstGeom>
          <a:solidFill>
            <a:schemeClr val="bg1"/>
          </a:solidFill>
          <a:ln w="12700">
            <a:solidFill>
              <a:srgbClr val="FF0000"/>
            </a:solidFill>
            <a:miter lim="800000"/>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20" name="Rectangle 77"/>
          <p:cNvSpPr>
            <a:spLocks noChangeArrowheads="1"/>
          </p:cNvSpPr>
          <p:nvPr/>
        </p:nvSpPr>
        <p:spPr bwMode="auto">
          <a:xfrm>
            <a:off x="304800" y="4471988"/>
            <a:ext cx="876300" cy="609600"/>
          </a:xfrm>
          <a:prstGeom prst="rect">
            <a:avLst/>
          </a:prstGeom>
          <a:solidFill>
            <a:schemeClr val="bg1"/>
          </a:solidFill>
          <a:ln w="12700">
            <a:solidFill>
              <a:srgbClr val="FF0000"/>
            </a:solidFill>
            <a:miter lim="800000"/>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nvGrpSpPr>
          <p:cNvPr id="7221" name="Group 113"/>
          <p:cNvGrpSpPr>
            <a:grpSpLocks/>
          </p:cNvGrpSpPr>
          <p:nvPr/>
        </p:nvGrpSpPr>
        <p:grpSpPr bwMode="auto">
          <a:xfrm>
            <a:off x="7305675" y="4371975"/>
            <a:ext cx="1304925" cy="428625"/>
            <a:chOff x="7305675" y="4371975"/>
            <a:chExt cx="1304925" cy="428625"/>
          </a:xfrm>
        </p:grpSpPr>
        <p:sp>
          <p:nvSpPr>
            <p:cNvPr id="7264" name="Line 61"/>
            <p:cNvSpPr>
              <a:spLocks noChangeShapeType="1"/>
            </p:cNvSpPr>
            <p:nvPr/>
          </p:nvSpPr>
          <p:spPr bwMode="auto">
            <a:xfrm flipH="1">
              <a:off x="7305675" y="4772025"/>
              <a:ext cx="542925" cy="0"/>
            </a:xfrm>
            <a:prstGeom prst="line">
              <a:avLst/>
            </a:prstGeom>
            <a:noFill/>
            <a:ln w="3810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265" name="Group 78"/>
            <p:cNvGrpSpPr>
              <a:grpSpLocks/>
            </p:cNvGrpSpPr>
            <p:nvPr/>
          </p:nvGrpSpPr>
          <p:grpSpPr bwMode="auto">
            <a:xfrm>
              <a:off x="7496175" y="4384675"/>
              <a:ext cx="152400" cy="152400"/>
              <a:chOff x="-768" y="1776"/>
              <a:chExt cx="192" cy="192"/>
            </a:xfrm>
          </p:grpSpPr>
          <p:sp>
            <p:nvSpPr>
              <p:cNvPr id="7267" name="Oval 79"/>
              <p:cNvSpPr>
                <a:spLocks noChangeArrowheads="1"/>
              </p:cNvSpPr>
              <p:nvPr/>
            </p:nvSpPr>
            <p:spPr bwMode="auto">
              <a:xfrm>
                <a:off x="-768" y="1776"/>
                <a:ext cx="192" cy="192"/>
              </a:xfrm>
              <a:prstGeom prst="ellipse">
                <a:avLst/>
              </a:prstGeom>
              <a:solidFill>
                <a:schemeClr val="bg1"/>
              </a:solidFill>
              <a:ln w="9525">
                <a:solidFill>
                  <a:srgbClr val="00CC00"/>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nvGrpSpPr>
              <p:cNvPr id="7268" name="Group 80"/>
              <p:cNvGrpSpPr>
                <a:grpSpLocks/>
              </p:cNvGrpSpPr>
              <p:nvPr/>
            </p:nvGrpSpPr>
            <p:grpSpPr bwMode="auto">
              <a:xfrm>
                <a:off x="-744" y="1800"/>
                <a:ext cx="144" cy="144"/>
                <a:chOff x="-480" y="1344"/>
                <a:chExt cx="144" cy="144"/>
              </a:xfrm>
            </p:grpSpPr>
            <p:sp>
              <p:nvSpPr>
                <p:cNvPr id="7269" name="Line 81"/>
                <p:cNvSpPr>
                  <a:spLocks noChangeShapeType="1"/>
                </p:cNvSpPr>
                <p:nvPr/>
              </p:nvSpPr>
              <p:spPr bwMode="auto">
                <a:xfrm>
                  <a:off x="-408" y="1344"/>
                  <a:ext cx="0" cy="144"/>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0" name="Line 82"/>
                <p:cNvSpPr>
                  <a:spLocks noChangeShapeType="1"/>
                </p:cNvSpPr>
                <p:nvPr/>
              </p:nvSpPr>
              <p:spPr bwMode="auto">
                <a:xfrm>
                  <a:off x="-480" y="1416"/>
                  <a:ext cx="144" cy="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7266" name="Rectangle 88"/>
            <p:cNvSpPr>
              <a:spLocks noChangeArrowheads="1"/>
            </p:cNvSpPr>
            <p:nvPr/>
          </p:nvSpPr>
          <p:spPr bwMode="auto">
            <a:xfrm>
              <a:off x="7734300" y="4371975"/>
              <a:ext cx="876300" cy="428625"/>
            </a:xfrm>
            <a:prstGeom prst="rect">
              <a:avLst/>
            </a:prstGeom>
            <a:solidFill>
              <a:schemeClr val="bg1"/>
            </a:solidFill>
            <a:ln w="12700">
              <a:solidFill>
                <a:srgbClr val="00CC00"/>
              </a:solidFill>
              <a:miter lim="800000"/>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sp>
        <p:nvSpPr>
          <p:cNvPr id="7222" name="Rectangle 89"/>
          <p:cNvSpPr>
            <a:spLocks noChangeArrowheads="1"/>
          </p:cNvSpPr>
          <p:nvPr/>
        </p:nvSpPr>
        <p:spPr bwMode="auto">
          <a:xfrm>
            <a:off x="5124450" y="4410075"/>
            <a:ext cx="876300" cy="390525"/>
          </a:xfrm>
          <a:prstGeom prst="rect">
            <a:avLst/>
          </a:prstGeom>
          <a:solidFill>
            <a:schemeClr val="bg1"/>
          </a:solidFill>
          <a:ln w="12700">
            <a:solidFill>
              <a:srgbClr val="00CC00"/>
            </a:solidFill>
            <a:miter lim="800000"/>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nvGrpSpPr>
          <p:cNvPr id="7223" name="Group 109"/>
          <p:cNvGrpSpPr>
            <a:grpSpLocks/>
          </p:cNvGrpSpPr>
          <p:nvPr/>
        </p:nvGrpSpPr>
        <p:grpSpPr bwMode="auto">
          <a:xfrm>
            <a:off x="200025" y="4443413"/>
            <a:ext cx="2238375" cy="723900"/>
            <a:chOff x="200025" y="4443413"/>
            <a:chExt cx="2238375" cy="723900"/>
          </a:xfrm>
        </p:grpSpPr>
        <p:sp>
          <p:nvSpPr>
            <p:cNvPr id="7255" name="Line 59"/>
            <p:cNvSpPr>
              <a:spLocks noChangeShapeType="1"/>
            </p:cNvSpPr>
            <p:nvPr/>
          </p:nvSpPr>
          <p:spPr bwMode="auto">
            <a:xfrm>
              <a:off x="1143000" y="4710113"/>
              <a:ext cx="7620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256" name="Group 69"/>
            <p:cNvGrpSpPr>
              <a:grpSpLocks/>
            </p:cNvGrpSpPr>
            <p:nvPr/>
          </p:nvGrpSpPr>
          <p:grpSpPr bwMode="auto">
            <a:xfrm>
              <a:off x="1447800" y="4976813"/>
              <a:ext cx="190500" cy="190500"/>
              <a:chOff x="-600" y="744"/>
              <a:chExt cx="192" cy="192"/>
            </a:xfrm>
          </p:grpSpPr>
          <p:sp>
            <p:nvSpPr>
              <p:cNvPr id="7262" name="Oval 70"/>
              <p:cNvSpPr>
                <a:spLocks noChangeArrowheads="1"/>
              </p:cNvSpPr>
              <p:nvPr/>
            </p:nvSpPr>
            <p:spPr bwMode="auto">
              <a:xfrm>
                <a:off x="-600" y="744"/>
                <a:ext cx="192" cy="192"/>
              </a:xfrm>
              <a:prstGeom prst="ellipse">
                <a:avLst/>
              </a:prstGeom>
              <a:solidFill>
                <a:schemeClr val="bg1"/>
              </a:solidFill>
              <a:ln w="9525">
                <a:solidFill>
                  <a:srgbClr val="FF0000"/>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63" name="Line 71"/>
              <p:cNvSpPr>
                <a:spLocks noChangeShapeType="1"/>
              </p:cNvSpPr>
              <p:nvPr/>
            </p:nvSpPr>
            <p:spPr bwMode="auto">
              <a:xfrm>
                <a:off x="-576" y="840"/>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257" name="Group 72"/>
            <p:cNvGrpSpPr>
              <a:grpSpLocks/>
            </p:cNvGrpSpPr>
            <p:nvPr/>
          </p:nvGrpSpPr>
          <p:grpSpPr bwMode="auto">
            <a:xfrm>
              <a:off x="1447800" y="4443413"/>
              <a:ext cx="190500" cy="190500"/>
              <a:chOff x="-600" y="744"/>
              <a:chExt cx="192" cy="192"/>
            </a:xfrm>
          </p:grpSpPr>
          <p:sp>
            <p:nvSpPr>
              <p:cNvPr id="7260" name="Oval 73"/>
              <p:cNvSpPr>
                <a:spLocks noChangeArrowheads="1"/>
              </p:cNvSpPr>
              <p:nvPr/>
            </p:nvSpPr>
            <p:spPr bwMode="auto">
              <a:xfrm>
                <a:off x="-600" y="744"/>
                <a:ext cx="192" cy="192"/>
              </a:xfrm>
              <a:prstGeom prst="ellipse">
                <a:avLst/>
              </a:prstGeom>
              <a:solidFill>
                <a:schemeClr val="bg1"/>
              </a:solidFill>
              <a:ln w="9525">
                <a:solidFill>
                  <a:srgbClr val="FF0000"/>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61" name="Line 74"/>
              <p:cNvSpPr>
                <a:spLocks noChangeShapeType="1"/>
              </p:cNvSpPr>
              <p:nvPr/>
            </p:nvSpPr>
            <p:spPr bwMode="auto">
              <a:xfrm>
                <a:off x="-576" y="840"/>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258" name="Line 75"/>
            <p:cNvSpPr>
              <a:spLocks noChangeShapeType="1"/>
            </p:cNvSpPr>
            <p:nvPr/>
          </p:nvSpPr>
          <p:spPr bwMode="auto">
            <a:xfrm>
              <a:off x="1143000" y="4900613"/>
              <a:ext cx="12954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9" name="Text Box 90"/>
            <p:cNvSpPr txBox="1">
              <a:spLocks noChangeArrowheads="1"/>
            </p:cNvSpPr>
            <p:nvPr/>
          </p:nvSpPr>
          <p:spPr bwMode="auto">
            <a:xfrm>
              <a:off x="200025" y="4481513"/>
              <a:ext cx="10382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000">
                  <a:solidFill>
                    <a:schemeClr val="tx1"/>
                  </a:solidFill>
                </a:rPr>
                <a:t>Endothelin-receptor antagonists</a:t>
              </a:r>
            </a:p>
          </p:txBody>
        </p:sp>
      </p:grpSp>
      <p:grpSp>
        <p:nvGrpSpPr>
          <p:cNvPr id="7224" name="Group 112"/>
          <p:cNvGrpSpPr>
            <a:grpSpLocks/>
          </p:cNvGrpSpPr>
          <p:nvPr/>
        </p:nvGrpSpPr>
        <p:grpSpPr bwMode="auto">
          <a:xfrm>
            <a:off x="4857750" y="4381500"/>
            <a:ext cx="1152525" cy="415925"/>
            <a:chOff x="4857750" y="4381500"/>
            <a:chExt cx="1152525" cy="415925"/>
          </a:xfrm>
        </p:grpSpPr>
        <p:sp>
          <p:nvSpPr>
            <p:cNvPr id="7248" name="Line 62"/>
            <p:cNvSpPr>
              <a:spLocks noChangeShapeType="1"/>
            </p:cNvSpPr>
            <p:nvPr/>
          </p:nvSpPr>
          <p:spPr bwMode="auto">
            <a:xfrm flipH="1">
              <a:off x="4857750" y="4619625"/>
              <a:ext cx="381000" cy="0"/>
            </a:xfrm>
            <a:prstGeom prst="line">
              <a:avLst/>
            </a:prstGeom>
            <a:noFill/>
            <a:ln w="3810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249" name="Group 83"/>
            <p:cNvGrpSpPr>
              <a:grpSpLocks/>
            </p:cNvGrpSpPr>
            <p:nvPr/>
          </p:nvGrpSpPr>
          <p:grpSpPr bwMode="auto">
            <a:xfrm>
              <a:off x="4933950" y="4381500"/>
              <a:ext cx="152400" cy="152400"/>
              <a:chOff x="-768" y="1776"/>
              <a:chExt cx="192" cy="192"/>
            </a:xfrm>
          </p:grpSpPr>
          <p:sp>
            <p:nvSpPr>
              <p:cNvPr id="7251" name="Oval 84"/>
              <p:cNvSpPr>
                <a:spLocks noChangeArrowheads="1"/>
              </p:cNvSpPr>
              <p:nvPr/>
            </p:nvSpPr>
            <p:spPr bwMode="auto">
              <a:xfrm>
                <a:off x="-768" y="1776"/>
                <a:ext cx="192" cy="192"/>
              </a:xfrm>
              <a:prstGeom prst="ellipse">
                <a:avLst/>
              </a:prstGeom>
              <a:solidFill>
                <a:schemeClr val="bg1"/>
              </a:solidFill>
              <a:ln w="9525">
                <a:solidFill>
                  <a:srgbClr val="00CC00"/>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nvGrpSpPr>
              <p:cNvPr id="7252" name="Group 85"/>
              <p:cNvGrpSpPr>
                <a:grpSpLocks/>
              </p:cNvGrpSpPr>
              <p:nvPr/>
            </p:nvGrpSpPr>
            <p:grpSpPr bwMode="auto">
              <a:xfrm>
                <a:off x="-744" y="1800"/>
                <a:ext cx="144" cy="144"/>
                <a:chOff x="-480" y="1344"/>
                <a:chExt cx="144" cy="144"/>
              </a:xfrm>
            </p:grpSpPr>
            <p:sp>
              <p:nvSpPr>
                <p:cNvPr id="7253" name="Line 86"/>
                <p:cNvSpPr>
                  <a:spLocks noChangeShapeType="1"/>
                </p:cNvSpPr>
                <p:nvPr/>
              </p:nvSpPr>
              <p:spPr bwMode="auto">
                <a:xfrm>
                  <a:off x="-408" y="1344"/>
                  <a:ext cx="0" cy="144"/>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4" name="Line 87"/>
                <p:cNvSpPr>
                  <a:spLocks noChangeShapeType="1"/>
                </p:cNvSpPr>
                <p:nvPr/>
              </p:nvSpPr>
              <p:spPr bwMode="auto">
                <a:xfrm>
                  <a:off x="-480" y="1416"/>
                  <a:ext cx="144" cy="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7250" name="Text Box 91"/>
            <p:cNvSpPr txBox="1">
              <a:spLocks noChangeArrowheads="1"/>
            </p:cNvSpPr>
            <p:nvPr/>
          </p:nvSpPr>
          <p:spPr bwMode="auto">
            <a:xfrm>
              <a:off x="5124450" y="4400550"/>
              <a:ext cx="885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000">
                  <a:solidFill>
                    <a:schemeClr val="tx1"/>
                  </a:solidFill>
                </a:rPr>
                <a:t>Exogenous nitric oxide</a:t>
              </a:r>
              <a:endParaRPr lang="en-US" altLang="en-US" sz="1000" baseline="-25000">
                <a:solidFill>
                  <a:schemeClr val="tx1"/>
                </a:solidFill>
              </a:endParaRPr>
            </a:p>
          </p:txBody>
        </p:sp>
      </p:grpSp>
      <p:sp>
        <p:nvSpPr>
          <p:cNvPr id="7225" name="Text Box 92"/>
          <p:cNvSpPr txBox="1">
            <a:spLocks noChangeArrowheads="1"/>
          </p:cNvSpPr>
          <p:nvPr/>
        </p:nvSpPr>
        <p:spPr bwMode="auto">
          <a:xfrm>
            <a:off x="7705725" y="4403725"/>
            <a:ext cx="1057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000">
                <a:solidFill>
                  <a:schemeClr val="tx1"/>
                </a:solidFill>
              </a:rPr>
              <a:t>Prostacyclin</a:t>
            </a:r>
            <a:br>
              <a:rPr lang="en-US" altLang="en-US" sz="1000">
                <a:solidFill>
                  <a:schemeClr val="tx1"/>
                </a:solidFill>
              </a:rPr>
            </a:br>
            <a:r>
              <a:rPr lang="en-US" altLang="en-US" sz="1000">
                <a:solidFill>
                  <a:schemeClr val="tx1"/>
                </a:solidFill>
              </a:rPr>
              <a:t>derivates</a:t>
            </a:r>
            <a:endParaRPr lang="en-US" altLang="en-US" sz="1000" baseline="-25000">
              <a:solidFill>
                <a:schemeClr val="tx1"/>
              </a:solidFill>
            </a:endParaRPr>
          </a:p>
        </p:txBody>
      </p:sp>
      <p:grpSp>
        <p:nvGrpSpPr>
          <p:cNvPr id="7226" name="Group 110"/>
          <p:cNvGrpSpPr>
            <a:grpSpLocks/>
          </p:cNvGrpSpPr>
          <p:nvPr/>
        </p:nvGrpSpPr>
        <p:grpSpPr bwMode="auto">
          <a:xfrm>
            <a:off x="3505200" y="5189538"/>
            <a:ext cx="1905000" cy="779462"/>
            <a:chOff x="3505200" y="5189538"/>
            <a:chExt cx="1905000" cy="779462"/>
          </a:xfrm>
        </p:grpSpPr>
        <p:sp>
          <p:nvSpPr>
            <p:cNvPr id="7243" name="Freeform 58"/>
            <p:cNvSpPr>
              <a:spLocks/>
            </p:cNvSpPr>
            <p:nvPr/>
          </p:nvSpPr>
          <p:spPr bwMode="auto">
            <a:xfrm rot="-5845609">
              <a:off x="3486150" y="5418138"/>
              <a:ext cx="752475" cy="295275"/>
            </a:xfrm>
            <a:custGeom>
              <a:avLst/>
              <a:gdLst>
                <a:gd name="T0" fmla="*/ 2147483647 w 378"/>
                <a:gd name="T1" fmla="*/ 2147483647 h 186"/>
                <a:gd name="T2" fmla="*/ 2147483647 w 378"/>
                <a:gd name="T3" fmla="*/ 2147483647 h 186"/>
                <a:gd name="T4" fmla="*/ 2147483647 w 378"/>
                <a:gd name="T5" fmla="*/ 2147483647 h 186"/>
                <a:gd name="T6" fmla="*/ 0 60000 65536"/>
                <a:gd name="T7" fmla="*/ 0 60000 65536"/>
                <a:gd name="T8" fmla="*/ 0 60000 65536"/>
                <a:gd name="T9" fmla="*/ 0 w 378"/>
                <a:gd name="T10" fmla="*/ 0 h 186"/>
                <a:gd name="T11" fmla="*/ 378 w 378"/>
                <a:gd name="T12" fmla="*/ 186 h 186"/>
              </a:gdLst>
              <a:ahLst/>
              <a:cxnLst>
                <a:cxn ang="T6">
                  <a:pos x="T0" y="T1"/>
                </a:cxn>
                <a:cxn ang="T7">
                  <a:pos x="T2" y="T3"/>
                </a:cxn>
                <a:cxn ang="T8">
                  <a:pos x="T4" y="T5"/>
                </a:cxn>
              </a:cxnLst>
              <a:rect l="T9" t="T10" r="T11" b="T12"/>
              <a:pathLst>
                <a:path w="378" h="186">
                  <a:moveTo>
                    <a:pt x="42" y="186"/>
                  </a:moveTo>
                  <a:cubicBezTo>
                    <a:pt x="50" y="162"/>
                    <a:pt x="0" y="84"/>
                    <a:pt x="90" y="42"/>
                  </a:cubicBezTo>
                  <a:cubicBezTo>
                    <a:pt x="180" y="0"/>
                    <a:pt x="318" y="42"/>
                    <a:pt x="378" y="42"/>
                  </a:cubicBez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244" name="Group 66"/>
            <p:cNvGrpSpPr>
              <a:grpSpLocks/>
            </p:cNvGrpSpPr>
            <p:nvPr/>
          </p:nvGrpSpPr>
          <p:grpSpPr bwMode="auto">
            <a:xfrm>
              <a:off x="3505200" y="5562600"/>
              <a:ext cx="190500" cy="190500"/>
              <a:chOff x="-600" y="744"/>
              <a:chExt cx="192" cy="192"/>
            </a:xfrm>
          </p:grpSpPr>
          <p:sp>
            <p:nvSpPr>
              <p:cNvPr id="7246" name="Oval 67"/>
              <p:cNvSpPr>
                <a:spLocks noChangeArrowheads="1"/>
              </p:cNvSpPr>
              <p:nvPr/>
            </p:nvSpPr>
            <p:spPr bwMode="auto">
              <a:xfrm>
                <a:off x="-600" y="744"/>
                <a:ext cx="192" cy="192"/>
              </a:xfrm>
              <a:prstGeom prst="ellipse">
                <a:avLst/>
              </a:prstGeom>
              <a:solidFill>
                <a:schemeClr val="bg1"/>
              </a:solidFill>
              <a:ln w="9525">
                <a:solidFill>
                  <a:srgbClr val="FF0000"/>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47" name="Line 68"/>
              <p:cNvSpPr>
                <a:spLocks noChangeShapeType="1"/>
              </p:cNvSpPr>
              <p:nvPr/>
            </p:nvSpPr>
            <p:spPr bwMode="auto">
              <a:xfrm>
                <a:off x="-576" y="840"/>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245" name="Text Box 93"/>
            <p:cNvSpPr txBox="1">
              <a:spLocks noChangeArrowheads="1"/>
            </p:cNvSpPr>
            <p:nvPr/>
          </p:nvSpPr>
          <p:spPr bwMode="auto">
            <a:xfrm>
              <a:off x="3962400" y="5572125"/>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000">
                  <a:solidFill>
                    <a:schemeClr val="tx1"/>
                  </a:solidFill>
                </a:rPr>
                <a:t>Phosphodiesterase type 5 inhibitor</a:t>
              </a:r>
            </a:p>
          </p:txBody>
        </p:sp>
      </p:grpSp>
      <p:sp>
        <p:nvSpPr>
          <p:cNvPr id="7227" name="Text Box 94"/>
          <p:cNvSpPr txBox="1">
            <a:spLocks noChangeArrowheads="1"/>
          </p:cNvSpPr>
          <p:nvPr/>
        </p:nvSpPr>
        <p:spPr bwMode="auto">
          <a:xfrm>
            <a:off x="3162300" y="4724400"/>
            <a:ext cx="146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000">
                <a:solidFill>
                  <a:schemeClr val="tx1"/>
                </a:solidFill>
              </a:rPr>
              <a:t>Phosphodiesterase type 5</a:t>
            </a:r>
          </a:p>
        </p:txBody>
      </p:sp>
      <p:sp>
        <p:nvSpPr>
          <p:cNvPr id="7228" name="Freeform 95"/>
          <p:cNvSpPr>
            <a:spLocks/>
          </p:cNvSpPr>
          <p:nvPr/>
        </p:nvSpPr>
        <p:spPr bwMode="auto">
          <a:xfrm>
            <a:off x="2346325" y="4048125"/>
            <a:ext cx="244475" cy="590550"/>
          </a:xfrm>
          <a:custGeom>
            <a:avLst/>
            <a:gdLst>
              <a:gd name="T0" fmla="*/ 2147483647 w 203"/>
              <a:gd name="T1" fmla="*/ 0 h 372"/>
              <a:gd name="T2" fmla="*/ 2147483647 w 203"/>
              <a:gd name="T3" fmla="*/ 2147483647 h 372"/>
              <a:gd name="T4" fmla="*/ 2147483647 w 203"/>
              <a:gd name="T5" fmla="*/ 2147483647 h 372"/>
              <a:gd name="T6" fmla="*/ 2147483647 w 203"/>
              <a:gd name="T7" fmla="*/ 2147483647 h 372"/>
              <a:gd name="T8" fmla="*/ 0 60000 65536"/>
              <a:gd name="T9" fmla="*/ 0 60000 65536"/>
              <a:gd name="T10" fmla="*/ 0 60000 65536"/>
              <a:gd name="T11" fmla="*/ 0 60000 65536"/>
              <a:gd name="T12" fmla="*/ 0 w 203"/>
              <a:gd name="T13" fmla="*/ 0 h 372"/>
              <a:gd name="T14" fmla="*/ 203 w 203"/>
              <a:gd name="T15" fmla="*/ 372 h 372"/>
            </a:gdLst>
            <a:ahLst/>
            <a:cxnLst>
              <a:cxn ang="T8">
                <a:pos x="T0" y="T1"/>
              </a:cxn>
              <a:cxn ang="T9">
                <a:pos x="T2" y="T3"/>
              </a:cxn>
              <a:cxn ang="T10">
                <a:pos x="T4" y="T5"/>
              </a:cxn>
              <a:cxn ang="T11">
                <a:pos x="T6" y="T7"/>
              </a:cxn>
            </a:cxnLst>
            <a:rect l="T12" t="T13" r="T14" b="T15"/>
            <a:pathLst>
              <a:path w="203" h="372">
                <a:moveTo>
                  <a:pt x="4" y="0"/>
                </a:moveTo>
                <a:cubicBezTo>
                  <a:pt x="7" y="23"/>
                  <a:pt x="0" y="110"/>
                  <a:pt x="28" y="138"/>
                </a:cubicBezTo>
                <a:cubicBezTo>
                  <a:pt x="62" y="161"/>
                  <a:pt x="141" y="123"/>
                  <a:pt x="172" y="168"/>
                </a:cubicBezTo>
                <a:cubicBezTo>
                  <a:pt x="203" y="213"/>
                  <a:pt x="158" y="330"/>
                  <a:pt x="154" y="372"/>
                </a:cubicBezTo>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29" name="Freeform 96"/>
          <p:cNvSpPr>
            <a:spLocks/>
          </p:cNvSpPr>
          <p:nvPr/>
        </p:nvSpPr>
        <p:spPr bwMode="auto">
          <a:xfrm>
            <a:off x="2105025" y="4048125"/>
            <a:ext cx="255588" cy="476250"/>
          </a:xfrm>
          <a:custGeom>
            <a:avLst/>
            <a:gdLst>
              <a:gd name="T0" fmla="*/ 2147483647 w 161"/>
              <a:gd name="T1" fmla="*/ 0 h 300"/>
              <a:gd name="T2" fmla="*/ 2147483647 w 161"/>
              <a:gd name="T3" fmla="*/ 2147483647 h 300"/>
              <a:gd name="T4" fmla="*/ 2147483647 w 161"/>
              <a:gd name="T5" fmla="*/ 2147483647 h 300"/>
              <a:gd name="T6" fmla="*/ 0 w 161"/>
              <a:gd name="T7" fmla="*/ 2147483647 h 300"/>
              <a:gd name="T8" fmla="*/ 0 60000 65536"/>
              <a:gd name="T9" fmla="*/ 0 60000 65536"/>
              <a:gd name="T10" fmla="*/ 0 60000 65536"/>
              <a:gd name="T11" fmla="*/ 0 60000 65536"/>
              <a:gd name="T12" fmla="*/ 0 w 161"/>
              <a:gd name="T13" fmla="*/ 0 h 300"/>
              <a:gd name="T14" fmla="*/ 161 w 161"/>
              <a:gd name="T15" fmla="*/ 300 h 300"/>
            </a:gdLst>
            <a:ahLst/>
            <a:cxnLst>
              <a:cxn ang="T8">
                <a:pos x="T0" y="T1"/>
              </a:cxn>
              <a:cxn ang="T9">
                <a:pos x="T2" y="T3"/>
              </a:cxn>
              <a:cxn ang="T10">
                <a:pos x="T4" y="T5"/>
              </a:cxn>
              <a:cxn ang="T11">
                <a:pos x="T6" y="T7"/>
              </a:cxn>
            </a:cxnLst>
            <a:rect l="T12" t="T13" r="T14" b="T15"/>
            <a:pathLst>
              <a:path w="161" h="300">
                <a:moveTo>
                  <a:pt x="156" y="0"/>
                </a:moveTo>
                <a:cubicBezTo>
                  <a:pt x="153" y="20"/>
                  <a:pt x="161" y="95"/>
                  <a:pt x="138" y="120"/>
                </a:cubicBezTo>
                <a:cubicBezTo>
                  <a:pt x="121" y="143"/>
                  <a:pt x="35" y="124"/>
                  <a:pt x="18" y="150"/>
                </a:cubicBezTo>
                <a:cubicBezTo>
                  <a:pt x="0" y="176"/>
                  <a:pt x="4" y="269"/>
                  <a:pt x="0" y="300"/>
                </a:cubicBezTo>
              </a:path>
            </a:pathLst>
          </a:custGeom>
          <a:noFill/>
          <a:ln w="381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30" name="Line 97"/>
          <p:cNvSpPr>
            <a:spLocks noChangeShapeType="1"/>
          </p:cNvSpPr>
          <p:nvPr/>
        </p:nvSpPr>
        <p:spPr bwMode="auto">
          <a:xfrm>
            <a:off x="1676400" y="4267200"/>
            <a:ext cx="304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1" name="Line 98"/>
          <p:cNvSpPr>
            <a:spLocks noChangeShapeType="1"/>
          </p:cNvSpPr>
          <p:nvPr/>
        </p:nvSpPr>
        <p:spPr bwMode="auto">
          <a:xfrm flipH="1">
            <a:off x="2590800" y="4419600"/>
            <a:ext cx="2286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2" name="Rectangle 99"/>
          <p:cNvSpPr>
            <a:spLocks noChangeArrowheads="1"/>
          </p:cNvSpPr>
          <p:nvPr/>
        </p:nvSpPr>
        <p:spPr bwMode="auto">
          <a:xfrm>
            <a:off x="0" y="12954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nvGrpSpPr>
          <p:cNvPr id="7233" name="Group 100"/>
          <p:cNvGrpSpPr>
            <a:grpSpLocks/>
          </p:cNvGrpSpPr>
          <p:nvPr/>
        </p:nvGrpSpPr>
        <p:grpSpPr bwMode="auto">
          <a:xfrm rot="-1542973">
            <a:off x="7023100" y="4330700"/>
            <a:ext cx="174625" cy="304800"/>
            <a:chOff x="-288" y="2400"/>
            <a:chExt cx="144" cy="252"/>
          </a:xfrm>
        </p:grpSpPr>
        <p:sp>
          <p:nvSpPr>
            <p:cNvPr id="7238" name="Oval 101"/>
            <p:cNvSpPr>
              <a:spLocks noChangeArrowheads="1"/>
            </p:cNvSpPr>
            <p:nvPr/>
          </p:nvSpPr>
          <p:spPr bwMode="auto">
            <a:xfrm>
              <a:off x="-288" y="2400"/>
              <a:ext cx="48" cy="240"/>
            </a:xfrm>
            <a:prstGeom prst="ellipse">
              <a:avLst/>
            </a:prstGeom>
            <a:solidFill>
              <a:schemeClr val="folHlink"/>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39" name="Oval 102"/>
            <p:cNvSpPr>
              <a:spLocks noChangeArrowheads="1"/>
            </p:cNvSpPr>
            <p:nvPr/>
          </p:nvSpPr>
          <p:spPr bwMode="auto">
            <a:xfrm>
              <a:off x="-240" y="2400"/>
              <a:ext cx="48" cy="240"/>
            </a:xfrm>
            <a:prstGeom prst="ellipse">
              <a:avLst/>
            </a:prstGeom>
            <a:solidFill>
              <a:schemeClr val="folHlink"/>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40" name="Oval 103"/>
            <p:cNvSpPr>
              <a:spLocks noChangeArrowheads="1"/>
            </p:cNvSpPr>
            <p:nvPr/>
          </p:nvSpPr>
          <p:spPr bwMode="auto">
            <a:xfrm>
              <a:off x="-192" y="2400"/>
              <a:ext cx="48" cy="240"/>
            </a:xfrm>
            <a:prstGeom prst="ellipse">
              <a:avLst/>
            </a:prstGeom>
            <a:solidFill>
              <a:schemeClr val="folHlink"/>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41" name="Oval 104"/>
            <p:cNvSpPr>
              <a:spLocks noChangeArrowheads="1"/>
            </p:cNvSpPr>
            <p:nvPr/>
          </p:nvSpPr>
          <p:spPr bwMode="auto">
            <a:xfrm>
              <a:off x="-264" y="2406"/>
              <a:ext cx="48" cy="240"/>
            </a:xfrm>
            <a:prstGeom prst="ellipse">
              <a:avLst/>
            </a:prstGeom>
            <a:solidFill>
              <a:schemeClr val="folHlink"/>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sp>
          <p:nvSpPr>
            <p:cNvPr id="7242" name="Oval 105"/>
            <p:cNvSpPr>
              <a:spLocks noChangeArrowheads="1"/>
            </p:cNvSpPr>
            <p:nvPr/>
          </p:nvSpPr>
          <p:spPr bwMode="auto">
            <a:xfrm>
              <a:off x="-228" y="2412"/>
              <a:ext cx="48" cy="240"/>
            </a:xfrm>
            <a:prstGeom prst="ellipse">
              <a:avLst/>
            </a:prstGeom>
            <a:solidFill>
              <a:schemeClr val="folHlink"/>
            </a:solidFill>
            <a:ln w="9525">
              <a:solidFill>
                <a:schemeClr val="tx1"/>
              </a:solidFill>
              <a:round/>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endParaRPr lang="en-US" altLang="en-US" sz="1800">
                <a:solidFill>
                  <a:schemeClr val="tx1"/>
                </a:solidFill>
              </a:endParaRPr>
            </a:p>
          </p:txBody>
        </p:sp>
      </p:grpSp>
      <p:sp>
        <p:nvSpPr>
          <p:cNvPr id="7234" name="Line 106"/>
          <p:cNvSpPr>
            <a:spLocks noChangeShapeType="1"/>
          </p:cNvSpPr>
          <p:nvPr/>
        </p:nvSpPr>
        <p:spPr bwMode="auto">
          <a:xfrm>
            <a:off x="4572000" y="1924050"/>
            <a:ext cx="0" cy="5905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235" name="Group 111"/>
          <p:cNvGrpSpPr>
            <a:grpSpLocks/>
          </p:cNvGrpSpPr>
          <p:nvPr/>
        </p:nvGrpSpPr>
        <p:grpSpPr bwMode="auto">
          <a:xfrm>
            <a:off x="4773613" y="4821238"/>
            <a:ext cx="1912937" cy="911225"/>
            <a:chOff x="4773086" y="4821766"/>
            <a:chExt cx="1913456" cy="910165"/>
          </a:xfrm>
        </p:grpSpPr>
        <p:sp>
          <p:nvSpPr>
            <p:cNvPr id="7236" name="Rectangle 76"/>
            <p:cNvSpPr>
              <a:spLocks noChangeArrowheads="1"/>
            </p:cNvSpPr>
            <p:nvPr/>
          </p:nvSpPr>
          <p:spPr bwMode="auto">
            <a:xfrm>
              <a:off x="5695942" y="5360456"/>
              <a:ext cx="990600" cy="371475"/>
            </a:xfrm>
            <a:prstGeom prst="rect">
              <a:avLst/>
            </a:prstGeom>
            <a:solidFill>
              <a:schemeClr val="bg1"/>
            </a:solidFill>
            <a:ln w="12700">
              <a:solidFill>
                <a:srgbClr val="56C713"/>
              </a:solidFill>
              <a:miter lim="800000"/>
              <a:headEnd/>
              <a:tailEnd/>
            </a:ln>
          </p:spPr>
          <p:txBody>
            <a:bodyPr wrap="none" anchor="ct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900">
                  <a:solidFill>
                    <a:schemeClr val="tx1"/>
                  </a:solidFill>
                </a:rPr>
                <a:t>sGC Activators and </a:t>
              </a:r>
            </a:p>
            <a:p>
              <a:pPr eaLnBrk="1" hangingPunct="1">
                <a:spcBef>
                  <a:spcPct val="0"/>
                </a:spcBef>
                <a:spcAft>
                  <a:spcPct val="0"/>
                </a:spcAft>
                <a:buClrTx/>
                <a:buFontTx/>
                <a:buNone/>
              </a:pPr>
              <a:r>
                <a:rPr lang="en-US" altLang="en-US" sz="900">
                  <a:solidFill>
                    <a:schemeClr val="tx1"/>
                  </a:solidFill>
                </a:rPr>
                <a:t>Stimulators</a:t>
              </a:r>
            </a:p>
          </p:txBody>
        </p:sp>
        <p:cxnSp>
          <p:nvCxnSpPr>
            <p:cNvPr id="109" name="Straight Arrow Connector 108"/>
            <p:cNvCxnSpPr/>
            <p:nvPr/>
          </p:nvCxnSpPr>
          <p:spPr>
            <a:xfrm rot="10800000">
              <a:off x="4773086" y="4821766"/>
              <a:ext cx="838427" cy="654874"/>
            </a:xfrm>
            <a:prstGeom prst="straightConnector1">
              <a:avLst/>
            </a:prstGeom>
            <a:ln>
              <a:solidFill>
                <a:srgbClr val="56C713"/>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15063"/>
            <a:ext cx="92297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5" name="Title 1"/>
          <p:cNvSpPr>
            <a:spLocks noGrp="1"/>
          </p:cNvSpPr>
          <p:nvPr>
            <p:ph type="title"/>
          </p:nvPr>
        </p:nvSpPr>
        <p:spPr>
          <a:xfrm>
            <a:off x="457200" y="2667000"/>
            <a:ext cx="8229600" cy="1143000"/>
          </a:xfrm>
        </p:spPr>
        <p:txBody>
          <a:bodyPr/>
          <a:lstStyle/>
          <a:p>
            <a:pPr eaLnBrk="1" hangingPunct="1"/>
            <a:r>
              <a:rPr lang="en-US" altLang="en-US" sz="9600" smtClean="0"/>
              <a:t>Q&amp;A</a:t>
            </a:r>
          </a:p>
        </p:txBody>
      </p:sp>
      <p:sp>
        <p:nvSpPr>
          <p:cNvPr id="54276" name="Content Placeholder 2"/>
          <p:cNvSpPr>
            <a:spLocks noGrp="1"/>
          </p:cNvSpPr>
          <p:nvPr>
            <p:ph idx="1"/>
          </p:nvPr>
        </p:nvSpPr>
        <p:spPr/>
        <p:txBody>
          <a:bodyPr/>
          <a:lstStyle/>
          <a:p>
            <a:pPr eaLnBrk="1" hangingPunct="1"/>
            <a:endParaRPr lang="en-US" altLang="en-US"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itle 1"/>
          <p:cNvSpPr>
            <a:spLocks noGrp="1"/>
          </p:cNvSpPr>
          <p:nvPr>
            <p:ph type="title"/>
          </p:nvPr>
        </p:nvSpPr>
        <p:spPr>
          <a:xfrm>
            <a:off x="457200" y="-19048"/>
            <a:ext cx="8229600" cy="1143000"/>
          </a:xfrm>
        </p:spPr>
        <p:txBody>
          <a:bodyPr/>
          <a:lstStyle/>
          <a:p>
            <a:r>
              <a:rPr lang="en-US" altLang="en-US" sz="2800" dirty="0" smtClean="0"/>
              <a:t>Survival in Children with PAH Before and After the</a:t>
            </a:r>
            <a:br>
              <a:rPr lang="en-US" altLang="en-US" sz="2800" dirty="0" smtClean="0"/>
            </a:br>
            <a:r>
              <a:rPr lang="en-US" altLang="en-US" sz="2800" dirty="0" smtClean="0"/>
              <a:t>Use of Approved Drug Therapies for Adults</a:t>
            </a:r>
          </a:p>
        </p:txBody>
      </p:sp>
      <p:graphicFrame>
        <p:nvGraphicFramePr>
          <p:cNvPr id="48" name="Content Placeholder 47"/>
          <p:cNvGraphicFramePr>
            <a:graphicFrameLocks noGrp="1"/>
          </p:cNvGraphicFramePr>
          <p:nvPr>
            <p:ph idx="4294967295"/>
            <p:extLst>
              <p:ext uri="{D42A27DB-BD31-4B8C-83A1-F6EECF244321}">
                <p14:modId xmlns:p14="http://schemas.microsoft.com/office/powerpoint/2010/main" val="2392362468"/>
              </p:ext>
            </p:extLst>
          </p:nvPr>
        </p:nvGraphicFramePr>
        <p:xfrm>
          <a:off x="533400" y="1060450"/>
          <a:ext cx="8382000" cy="5167313"/>
        </p:xfrm>
        <a:graphic>
          <a:graphicData uri="http://schemas.openxmlformats.org/drawingml/2006/chart">
            <c:chart xmlns:c="http://schemas.openxmlformats.org/drawingml/2006/chart" xmlns:r="http://schemas.openxmlformats.org/officeDocument/2006/relationships" r:id="rId3"/>
          </a:graphicData>
        </a:graphic>
      </p:graphicFrame>
      <p:sp>
        <p:nvSpPr>
          <p:cNvPr id="8197" name="TextBox 18"/>
          <p:cNvSpPr txBox="1">
            <a:spLocks noChangeArrowheads="1"/>
          </p:cNvSpPr>
          <p:nvPr/>
        </p:nvSpPr>
        <p:spPr bwMode="auto">
          <a:xfrm rot="-5400000">
            <a:off x="-1600994" y="3099594"/>
            <a:ext cx="41497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800" b="1">
                <a:solidFill>
                  <a:schemeClr val="tx1"/>
                </a:solidFill>
                <a:latin typeface="Arial" charset="0"/>
                <a:ea typeface="ＭＳ Ｐゴシック" pitchFamily="34" charset="-128"/>
              </a:rPr>
              <a:t>Survival</a:t>
            </a:r>
          </a:p>
        </p:txBody>
      </p:sp>
      <p:sp>
        <p:nvSpPr>
          <p:cNvPr id="8198" name="TextBox 25"/>
          <p:cNvSpPr txBox="1">
            <a:spLocks noChangeArrowheads="1"/>
          </p:cNvSpPr>
          <p:nvPr/>
        </p:nvSpPr>
        <p:spPr bwMode="auto">
          <a:xfrm>
            <a:off x="2590800" y="5899150"/>
            <a:ext cx="41132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sz="1800" b="1">
                <a:solidFill>
                  <a:schemeClr val="tx1"/>
                </a:solidFill>
                <a:latin typeface="Arial" charset="0"/>
                <a:ea typeface="ＭＳ Ｐゴシック" pitchFamily="34" charset="-128"/>
              </a:rPr>
              <a:t>Years</a:t>
            </a:r>
          </a:p>
        </p:txBody>
      </p:sp>
      <p:sp>
        <p:nvSpPr>
          <p:cNvPr id="107526" name="TextBox 1"/>
          <p:cNvSpPr txBox="1">
            <a:spLocks noChangeArrowheads="1"/>
          </p:cNvSpPr>
          <p:nvPr/>
        </p:nvSpPr>
        <p:spPr bwMode="auto">
          <a:xfrm>
            <a:off x="6254750" y="1746250"/>
            <a:ext cx="717550" cy="1698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2010 Ivy</a:t>
            </a:r>
          </a:p>
        </p:txBody>
      </p:sp>
      <p:sp>
        <p:nvSpPr>
          <p:cNvPr id="107527" name="TextBox 1"/>
          <p:cNvSpPr txBox="1">
            <a:spLocks noChangeArrowheads="1"/>
          </p:cNvSpPr>
          <p:nvPr/>
        </p:nvSpPr>
        <p:spPr bwMode="auto">
          <a:xfrm>
            <a:off x="6245225" y="1441450"/>
            <a:ext cx="1211263" cy="1698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1999 Barst</a:t>
            </a:r>
          </a:p>
        </p:txBody>
      </p:sp>
      <p:sp>
        <p:nvSpPr>
          <p:cNvPr id="107528" name="TextBox 1"/>
          <p:cNvSpPr txBox="1">
            <a:spLocks noChangeArrowheads="1"/>
          </p:cNvSpPr>
          <p:nvPr/>
        </p:nvSpPr>
        <p:spPr bwMode="auto">
          <a:xfrm>
            <a:off x="5021263" y="2127250"/>
            <a:ext cx="1450975" cy="1698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2009 Haworth</a:t>
            </a:r>
          </a:p>
        </p:txBody>
      </p:sp>
      <p:sp>
        <p:nvSpPr>
          <p:cNvPr id="11" name="TextBox 1"/>
          <p:cNvSpPr txBox="1">
            <a:spLocks noChangeArrowheads="1"/>
          </p:cNvSpPr>
          <p:nvPr/>
        </p:nvSpPr>
        <p:spPr bwMode="auto">
          <a:xfrm>
            <a:off x="7464425" y="1289050"/>
            <a:ext cx="1211263" cy="1698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2004 Yung</a:t>
            </a:r>
          </a:p>
        </p:txBody>
      </p:sp>
      <p:sp>
        <p:nvSpPr>
          <p:cNvPr id="20" name="TextBox 1"/>
          <p:cNvSpPr txBox="1">
            <a:spLocks noChangeArrowheads="1"/>
          </p:cNvSpPr>
          <p:nvPr/>
        </p:nvSpPr>
        <p:spPr bwMode="auto">
          <a:xfrm>
            <a:off x="7407275" y="2952750"/>
            <a:ext cx="1450975" cy="1698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2009 Haworth</a:t>
            </a:r>
          </a:p>
        </p:txBody>
      </p:sp>
      <p:sp>
        <p:nvSpPr>
          <p:cNvPr id="24" name="TextBox 1"/>
          <p:cNvSpPr txBox="1">
            <a:spLocks noChangeArrowheads="1"/>
          </p:cNvSpPr>
          <p:nvPr/>
        </p:nvSpPr>
        <p:spPr bwMode="auto">
          <a:xfrm>
            <a:off x="3116263" y="2127250"/>
            <a:ext cx="1457325" cy="234950"/>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2010 </a:t>
            </a:r>
            <a:r>
              <a:rPr lang="en-US" sz="1000" dirty="0" err="1">
                <a:latin typeface="Arial" charset="0"/>
                <a:ea typeface="ＭＳ Ｐゴシック" pitchFamily="-110" charset="-128"/>
              </a:rPr>
              <a:t>Fraisse</a:t>
            </a:r>
            <a:r>
              <a:rPr lang="en-US" sz="1000" dirty="0">
                <a:latin typeface="Arial" charset="0"/>
                <a:ea typeface="ＭＳ Ｐゴシック" pitchFamily="-110" charset="-128"/>
              </a:rPr>
              <a:t> </a:t>
            </a:r>
          </a:p>
        </p:txBody>
      </p:sp>
      <p:sp>
        <p:nvSpPr>
          <p:cNvPr id="28" name="TextBox 1"/>
          <p:cNvSpPr txBox="1">
            <a:spLocks noChangeArrowheads="1"/>
          </p:cNvSpPr>
          <p:nvPr/>
        </p:nvSpPr>
        <p:spPr bwMode="auto">
          <a:xfrm>
            <a:off x="6473825" y="1974850"/>
            <a:ext cx="1211263" cy="1698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2006 </a:t>
            </a:r>
            <a:r>
              <a:rPr lang="en-US" sz="1000" dirty="0" err="1">
                <a:latin typeface="Arial" charset="0"/>
                <a:ea typeface="ＭＳ Ｐゴシック" pitchFamily="-110" charset="-128"/>
              </a:rPr>
              <a:t>Bosentan</a:t>
            </a:r>
            <a:endParaRPr lang="en-US" sz="1000" dirty="0">
              <a:latin typeface="Arial" charset="0"/>
              <a:ea typeface="ＭＳ Ｐゴシック" pitchFamily="-110" charset="-128"/>
            </a:endParaRPr>
          </a:p>
        </p:txBody>
      </p:sp>
      <p:sp>
        <p:nvSpPr>
          <p:cNvPr id="31" name="TextBox 1"/>
          <p:cNvSpPr txBox="1">
            <a:spLocks noChangeArrowheads="1"/>
          </p:cNvSpPr>
          <p:nvPr/>
        </p:nvSpPr>
        <p:spPr bwMode="auto">
          <a:xfrm>
            <a:off x="1238250" y="3086100"/>
            <a:ext cx="1397000" cy="190500"/>
          </a:xfrm>
          <a:prstGeom prst="rect">
            <a:avLst/>
          </a:prstGeom>
          <a:solidFill>
            <a:schemeClr val="accent2">
              <a:lumMod val="20000"/>
              <a:lumOff val="80000"/>
            </a:schemeClr>
          </a:solidFill>
          <a:ln w="9525">
            <a:noFill/>
            <a:miter lim="800000"/>
            <a:headEnd/>
            <a:tailEnd/>
          </a:ln>
        </p:spPr>
        <p:txBody>
          <a:bodyPr anchor="ctr"/>
          <a:lstStyle>
            <a:lvl1pPr eaLnBrk="0" hangingPunct="0">
              <a:defRPr>
                <a:solidFill>
                  <a:schemeClr val="tx1"/>
                </a:solidFill>
                <a:latin typeface="Tahoma" charset="0"/>
                <a:ea typeface="ＭＳ Ｐゴシック" charset="0"/>
                <a:cs typeface="ＭＳ Ｐゴシック" charset="0"/>
              </a:defRPr>
            </a:lvl1pPr>
            <a:lvl2pPr marL="742950" indent="-285750" eaLnBrk="0" hangingPunct="0">
              <a:defRPr>
                <a:solidFill>
                  <a:schemeClr val="tx1"/>
                </a:solidFill>
                <a:latin typeface="Tahoma" charset="0"/>
                <a:ea typeface="ＭＳ Ｐゴシック" charset="0"/>
              </a:defRPr>
            </a:lvl2pPr>
            <a:lvl3pPr marL="1143000" indent="-228600" eaLnBrk="0" hangingPunct="0">
              <a:defRPr>
                <a:solidFill>
                  <a:schemeClr val="tx1"/>
                </a:solidFill>
                <a:latin typeface="Tahoma" charset="0"/>
                <a:ea typeface="ＭＳ Ｐゴシック" charset="0"/>
              </a:defRPr>
            </a:lvl3pPr>
            <a:lvl4pPr marL="1600200" indent="-228600" eaLnBrk="0" hangingPunct="0">
              <a:defRPr>
                <a:solidFill>
                  <a:schemeClr val="tx1"/>
                </a:solidFill>
                <a:latin typeface="Tahoma" charset="0"/>
                <a:ea typeface="ＭＳ Ｐゴシック" charset="0"/>
              </a:defRPr>
            </a:lvl4pPr>
            <a:lvl5pPr marL="2057400" indent="-228600" eaLnBrk="0" hangingPunct="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fontAlgn="auto">
              <a:spcBef>
                <a:spcPts val="0"/>
              </a:spcBef>
              <a:spcAft>
                <a:spcPts val="0"/>
              </a:spcAft>
              <a:defRPr/>
            </a:pPr>
            <a:r>
              <a:rPr lang="en-US" sz="1000"/>
              <a:t>1991 D</a:t>
            </a:r>
            <a:r>
              <a:rPr lang="ja-JP" altLang="en-US" sz="1000"/>
              <a:t>’</a:t>
            </a:r>
            <a:r>
              <a:rPr lang="en-US" sz="1000"/>
              <a:t>Alonzo</a:t>
            </a:r>
            <a:endParaRPr lang="en-US" sz="1000">
              <a:latin typeface="Arial" charset="0"/>
            </a:endParaRPr>
          </a:p>
        </p:txBody>
      </p:sp>
      <p:sp>
        <p:nvSpPr>
          <p:cNvPr id="33" name="TextBox 1"/>
          <p:cNvSpPr txBox="1"/>
          <p:nvPr/>
        </p:nvSpPr>
        <p:spPr>
          <a:xfrm>
            <a:off x="4970463" y="3727450"/>
            <a:ext cx="1144587" cy="157163"/>
          </a:xfrm>
          <a:prstGeom prst="rect">
            <a:avLst/>
          </a:prstGeom>
          <a:solidFill>
            <a:schemeClr val="accent2">
              <a:lumMod val="20000"/>
              <a:lumOff val="80000"/>
            </a:schemeClr>
          </a:solidFill>
          <a:ln>
            <a:noFill/>
          </a:ln>
        </p:spPr>
        <p:txBody>
          <a:bodyPr anchor="ctr"/>
          <a:lstStyle/>
          <a:p>
            <a:pPr algn="ctr" eaLnBrk="0" fontAlgn="auto" hangingPunct="0">
              <a:spcBef>
                <a:spcPts val="0"/>
              </a:spcBef>
              <a:spcAft>
                <a:spcPts val="0"/>
              </a:spcAft>
              <a:defRPr/>
            </a:pPr>
            <a:r>
              <a:rPr lang="en-US" sz="1000" dirty="0">
                <a:latin typeface="Arial" pitchFamily="-110" charset="0"/>
                <a:ea typeface="ＭＳ Ｐゴシック" pitchFamily="-110" charset="-128"/>
                <a:cs typeface="ＭＳ Ｐゴシック" pitchFamily="-110" charset="-128"/>
              </a:rPr>
              <a:t>1999 Barst</a:t>
            </a:r>
          </a:p>
        </p:txBody>
      </p:sp>
      <p:sp>
        <p:nvSpPr>
          <p:cNvPr id="35" name="TextBox 1"/>
          <p:cNvSpPr txBox="1"/>
          <p:nvPr/>
        </p:nvSpPr>
        <p:spPr>
          <a:xfrm>
            <a:off x="5867400" y="3422650"/>
            <a:ext cx="1085850" cy="157163"/>
          </a:xfrm>
          <a:prstGeom prst="rect">
            <a:avLst/>
          </a:prstGeom>
          <a:solidFill>
            <a:schemeClr val="accent2">
              <a:lumMod val="20000"/>
              <a:lumOff val="80000"/>
            </a:schemeClr>
          </a:solidFill>
          <a:ln>
            <a:noFill/>
          </a:ln>
        </p:spPr>
        <p:txBody>
          <a:bodyPr anchor="ctr"/>
          <a:lstStyle>
            <a:lvl1pPr eaLnBrk="0" hangingPunct="0">
              <a:defRPr>
                <a:solidFill>
                  <a:schemeClr val="tx1"/>
                </a:solidFill>
                <a:latin typeface="Tahoma" charset="0"/>
                <a:ea typeface="ＭＳ Ｐゴシック" charset="0"/>
                <a:cs typeface="ＭＳ Ｐゴシック" charset="0"/>
              </a:defRPr>
            </a:lvl1pPr>
            <a:lvl2pPr marL="742950" indent="-285750" eaLnBrk="0" hangingPunct="0">
              <a:defRPr>
                <a:solidFill>
                  <a:schemeClr val="tx1"/>
                </a:solidFill>
                <a:latin typeface="Tahoma" charset="0"/>
                <a:ea typeface="ＭＳ Ｐゴシック" charset="0"/>
              </a:defRPr>
            </a:lvl2pPr>
            <a:lvl3pPr marL="1143000" indent="-228600" eaLnBrk="0" hangingPunct="0">
              <a:defRPr>
                <a:solidFill>
                  <a:schemeClr val="tx1"/>
                </a:solidFill>
                <a:latin typeface="Tahoma" charset="0"/>
                <a:ea typeface="ＭＳ Ｐゴシック" charset="0"/>
              </a:defRPr>
            </a:lvl3pPr>
            <a:lvl4pPr marL="1600200" indent="-228600" eaLnBrk="0" hangingPunct="0">
              <a:defRPr>
                <a:solidFill>
                  <a:schemeClr val="tx1"/>
                </a:solidFill>
                <a:latin typeface="Tahoma" charset="0"/>
                <a:ea typeface="ＭＳ Ｐゴシック" charset="0"/>
              </a:defRPr>
            </a:lvl4pPr>
            <a:lvl5pPr marL="2057400" indent="-228600" eaLnBrk="0" hangingPunct="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fontAlgn="auto">
              <a:spcBef>
                <a:spcPts val="0"/>
              </a:spcBef>
              <a:spcAft>
                <a:spcPts val="0"/>
              </a:spcAft>
              <a:defRPr/>
            </a:pPr>
            <a:r>
              <a:rPr lang="en-US" sz="1000"/>
              <a:t>1995 Sandoval</a:t>
            </a:r>
            <a:endParaRPr lang="en-US" sz="1000">
              <a:latin typeface="Arial" charset="0"/>
            </a:endParaRPr>
          </a:p>
        </p:txBody>
      </p:sp>
      <p:sp>
        <p:nvSpPr>
          <p:cNvPr id="36" name="TextBox 1"/>
          <p:cNvSpPr txBox="1"/>
          <p:nvPr/>
        </p:nvSpPr>
        <p:spPr>
          <a:xfrm>
            <a:off x="3733800" y="5022850"/>
            <a:ext cx="1085850" cy="173038"/>
          </a:xfrm>
          <a:prstGeom prst="rect">
            <a:avLst/>
          </a:prstGeom>
          <a:solidFill>
            <a:schemeClr val="accent2">
              <a:lumMod val="20000"/>
              <a:lumOff val="80000"/>
            </a:schemeClr>
          </a:solidFill>
          <a:ln>
            <a:noFill/>
          </a:ln>
        </p:spPr>
        <p:txBody>
          <a:bodyPr anchor="ctr"/>
          <a:lstStyle>
            <a:lvl1pPr eaLnBrk="0" hangingPunct="0">
              <a:defRPr>
                <a:solidFill>
                  <a:schemeClr val="tx1"/>
                </a:solidFill>
                <a:latin typeface="Tahoma" charset="0"/>
                <a:ea typeface="ＭＳ Ｐゴシック" charset="0"/>
                <a:cs typeface="ＭＳ Ｐゴシック" charset="0"/>
              </a:defRPr>
            </a:lvl1pPr>
            <a:lvl2pPr marL="742950" indent="-285750" eaLnBrk="0" hangingPunct="0">
              <a:defRPr>
                <a:solidFill>
                  <a:schemeClr val="tx1"/>
                </a:solidFill>
                <a:latin typeface="Tahoma" charset="0"/>
                <a:ea typeface="ＭＳ Ｐゴシック" charset="0"/>
              </a:defRPr>
            </a:lvl2pPr>
            <a:lvl3pPr marL="1143000" indent="-228600" eaLnBrk="0" hangingPunct="0">
              <a:defRPr>
                <a:solidFill>
                  <a:schemeClr val="tx1"/>
                </a:solidFill>
                <a:latin typeface="Tahoma" charset="0"/>
                <a:ea typeface="ＭＳ Ｐゴシック" charset="0"/>
              </a:defRPr>
            </a:lvl3pPr>
            <a:lvl4pPr marL="1600200" indent="-228600" eaLnBrk="0" hangingPunct="0">
              <a:defRPr>
                <a:solidFill>
                  <a:schemeClr val="tx1"/>
                </a:solidFill>
                <a:latin typeface="Tahoma" charset="0"/>
                <a:ea typeface="ＭＳ Ｐゴシック" charset="0"/>
              </a:defRPr>
            </a:lvl4pPr>
            <a:lvl5pPr marL="2057400" indent="-228600" eaLnBrk="0" hangingPunct="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fontAlgn="auto">
              <a:spcBef>
                <a:spcPts val="0"/>
              </a:spcBef>
              <a:spcAft>
                <a:spcPts val="0"/>
              </a:spcAft>
              <a:defRPr/>
            </a:pPr>
            <a:r>
              <a:rPr lang="en-US" sz="1000"/>
              <a:t>1993 Houde</a:t>
            </a:r>
            <a:endParaRPr lang="en-US" sz="1000">
              <a:latin typeface="Arial" charset="0"/>
            </a:endParaRPr>
          </a:p>
        </p:txBody>
      </p:sp>
      <p:sp>
        <p:nvSpPr>
          <p:cNvPr id="38" name="TextBox 1"/>
          <p:cNvSpPr txBox="1">
            <a:spLocks noChangeArrowheads="1"/>
          </p:cNvSpPr>
          <p:nvPr/>
        </p:nvSpPr>
        <p:spPr bwMode="auto">
          <a:xfrm>
            <a:off x="7423150" y="2127250"/>
            <a:ext cx="1587500" cy="1698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2010 Barst </a:t>
            </a:r>
          </a:p>
        </p:txBody>
      </p:sp>
      <p:sp>
        <p:nvSpPr>
          <p:cNvPr id="39" name="TextBox 1"/>
          <p:cNvSpPr txBox="1">
            <a:spLocks noChangeArrowheads="1"/>
          </p:cNvSpPr>
          <p:nvPr/>
        </p:nvSpPr>
        <p:spPr bwMode="auto">
          <a:xfrm>
            <a:off x="7386638" y="3270250"/>
            <a:ext cx="1319212" cy="15716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2008 Van Loon</a:t>
            </a:r>
          </a:p>
        </p:txBody>
      </p:sp>
      <p:sp>
        <p:nvSpPr>
          <p:cNvPr id="40" name="TextBox 1"/>
          <p:cNvSpPr txBox="1">
            <a:spLocks noChangeArrowheads="1"/>
          </p:cNvSpPr>
          <p:nvPr/>
        </p:nvSpPr>
        <p:spPr bwMode="auto">
          <a:xfrm>
            <a:off x="7381875" y="1027113"/>
            <a:ext cx="1552575" cy="192087"/>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2008 Van Loon </a:t>
            </a:r>
          </a:p>
        </p:txBody>
      </p:sp>
      <p:sp>
        <p:nvSpPr>
          <p:cNvPr id="41" name="TextBox 1"/>
          <p:cNvSpPr txBox="1">
            <a:spLocks noChangeArrowheads="1"/>
          </p:cNvSpPr>
          <p:nvPr/>
        </p:nvSpPr>
        <p:spPr bwMode="auto">
          <a:xfrm>
            <a:off x="7413625" y="2584450"/>
            <a:ext cx="1139825" cy="18891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2010 Berger</a:t>
            </a:r>
          </a:p>
        </p:txBody>
      </p:sp>
      <p:sp>
        <p:nvSpPr>
          <p:cNvPr id="42" name="TextBox 1"/>
          <p:cNvSpPr txBox="1">
            <a:spLocks noChangeArrowheads="1"/>
          </p:cNvSpPr>
          <p:nvPr/>
        </p:nvSpPr>
        <p:spPr bwMode="auto">
          <a:xfrm>
            <a:off x="7442200" y="2355850"/>
            <a:ext cx="1128713" cy="188913"/>
          </a:xfrm>
          <a:prstGeom prst="rect">
            <a:avLst/>
          </a:prstGeom>
          <a:solidFill>
            <a:schemeClr val="accent6">
              <a:lumMod val="20000"/>
              <a:lumOff val="80000"/>
            </a:schemeClr>
          </a:solidFill>
          <a:ln w="9525">
            <a:noFill/>
            <a:miter lim="800000"/>
            <a:headEnd/>
            <a:tailEnd/>
          </a:ln>
        </p:spPr>
        <p:txBody>
          <a:bodyPr anchor="ctr"/>
          <a:lstStyle/>
          <a:p>
            <a:pPr algn="ctr" eaLnBrk="0" fontAlgn="auto" hangingPunct="0">
              <a:spcBef>
                <a:spcPts val="0"/>
              </a:spcBef>
              <a:spcAft>
                <a:spcPts val="0"/>
              </a:spcAft>
              <a:defRPr/>
            </a:pPr>
            <a:r>
              <a:rPr lang="en-US" sz="1000" dirty="0">
                <a:latin typeface="Arial" charset="0"/>
                <a:ea typeface="ＭＳ Ｐゴシック" pitchFamily="-110" charset="-128"/>
              </a:rPr>
              <a:t>2010 </a:t>
            </a:r>
            <a:r>
              <a:rPr lang="en-US" sz="1000" dirty="0" err="1">
                <a:latin typeface="Arial" charset="0"/>
                <a:ea typeface="ＭＳ Ｐゴシック" pitchFamily="-110" charset="-128"/>
              </a:rPr>
              <a:t>Modeina</a:t>
            </a:r>
            <a:endParaRPr lang="en-US" sz="1000" dirty="0">
              <a:latin typeface="Arial" charset="0"/>
              <a:ea typeface="ＭＳ Ｐゴシック" pitchFamily="-110" charset="-128"/>
            </a:endParaRPr>
          </a:p>
        </p:txBody>
      </p:sp>
      <p:sp>
        <p:nvSpPr>
          <p:cNvPr id="49" name="TextBox 1"/>
          <p:cNvSpPr txBox="1"/>
          <p:nvPr/>
        </p:nvSpPr>
        <p:spPr>
          <a:xfrm>
            <a:off x="7470775" y="3986213"/>
            <a:ext cx="1241425" cy="204787"/>
          </a:xfrm>
          <a:prstGeom prst="rect">
            <a:avLst/>
          </a:prstGeom>
          <a:solidFill>
            <a:schemeClr val="accent2">
              <a:lumMod val="20000"/>
              <a:lumOff val="80000"/>
            </a:schemeClr>
          </a:solidFill>
          <a:ln>
            <a:noFill/>
          </a:ln>
        </p:spPr>
        <p:txBody>
          <a:bodyPr anchor="ctr"/>
          <a:lstStyle/>
          <a:p>
            <a:pPr algn="ctr" eaLnBrk="0" fontAlgn="auto" hangingPunct="0">
              <a:spcBef>
                <a:spcPts val="0"/>
              </a:spcBef>
              <a:spcAft>
                <a:spcPts val="0"/>
              </a:spcAft>
              <a:defRPr/>
            </a:pPr>
            <a:r>
              <a:rPr lang="en-US" sz="1000" dirty="0">
                <a:latin typeface="Arial" pitchFamily="-110" charset="0"/>
                <a:ea typeface="ＭＳ Ｐゴシック" pitchFamily="-110" charset="-128"/>
                <a:cs typeface="ＭＳ Ｐゴシック" pitchFamily="-110" charset="-128"/>
              </a:rPr>
              <a:t>Historical Controls</a:t>
            </a:r>
          </a:p>
        </p:txBody>
      </p:sp>
      <p:sp>
        <p:nvSpPr>
          <p:cNvPr id="50" name="TextBox 1"/>
          <p:cNvSpPr txBox="1"/>
          <p:nvPr/>
        </p:nvSpPr>
        <p:spPr>
          <a:xfrm>
            <a:off x="7470775" y="4214813"/>
            <a:ext cx="1241425" cy="204787"/>
          </a:xfrm>
          <a:prstGeom prst="rect">
            <a:avLst/>
          </a:prstGeom>
          <a:solidFill>
            <a:schemeClr val="accent2">
              <a:lumMod val="20000"/>
              <a:lumOff val="80000"/>
            </a:schemeClr>
          </a:solidFill>
          <a:ln>
            <a:noFill/>
          </a:ln>
        </p:spPr>
        <p:txBody>
          <a:bodyPr anchor="ctr"/>
          <a:lstStyle/>
          <a:p>
            <a:pPr algn="ctr" eaLnBrk="0" fontAlgn="auto" hangingPunct="0">
              <a:spcBef>
                <a:spcPts val="0"/>
              </a:spcBef>
              <a:spcAft>
                <a:spcPts val="0"/>
              </a:spcAft>
              <a:defRPr/>
            </a:pPr>
            <a:r>
              <a:rPr lang="en-US" sz="1000" dirty="0">
                <a:latin typeface="Arial" pitchFamily="-110" charset="0"/>
                <a:ea typeface="ＭＳ Ｐゴシック" pitchFamily="-110" charset="-128"/>
                <a:cs typeface="ＭＳ Ｐゴシック" pitchFamily="-110" charset="-128"/>
              </a:rPr>
              <a:t>1999 Van Loon</a:t>
            </a:r>
          </a:p>
        </p:txBody>
      </p:sp>
      <p:sp>
        <p:nvSpPr>
          <p:cNvPr id="51" name="TextBox 1"/>
          <p:cNvSpPr txBox="1"/>
          <p:nvPr/>
        </p:nvSpPr>
        <p:spPr>
          <a:xfrm>
            <a:off x="7464425" y="3757613"/>
            <a:ext cx="1241425" cy="204787"/>
          </a:xfrm>
          <a:prstGeom prst="rect">
            <a:avLst/>
          </a:prstGeom>
          <a:solidFill>
            <a:schemeClr val="accent2">
              <a:lumMod val="20000"/>
              <a:lumOff val="80000"/>
            </a:schemeClr>
          </a:solidFill>
          <a:ln>
            <a:noFill/>
          </a:ln>
        </p:spPr>
        <p:txBody>
          <a:bodyPr anchor="ctr"/>
          <a:lstStyle/>
          <a:p>
            <a:pPr algn="ctr" eaLnBrk="0" fontAlgn="auto" hangingPunct="0">
              <a:spcBef>
                <a:spcPts val="0"/>
              </a:spcBef>
              <a:spcAft>
                <a:spcPts val="0"/>
              </a:spcAft>
              <a:defRPr/>
            </a:pPr>
            <a:r>
              <a:rPr lang="en-US" sz="1000" dirty="0">
                <a:latin typeface="Arial" pitchFamily="-110" charset="0"/>
                <a:ea typeface="ＭＳ Ｐゴシック" pitchFamily="-110" charset="-128"/>
                <a:cs typeface="ＭＳ Ｐゴシック" pitchFamily="-110" charset="-128"/>
              </a:rPr>
              <a:t>1999 Barst</a:t>
            </a:r>
          </a:p>
        </p:txBody>
      </p:sp>
      <p:sp>
        <p:nvSpPr>
          <p:cNvPr id="8218" name="TextBox 29"/>
          <p:cNvSpPr txBox="1">
            <a:spLocks noChangeArrowheads="1"/>
          </p:cNvSpPr>
          <p:nvPr/>
        </p:nvSpPr>
        <p:spPr bwMode="auto">
          <a:xfrm>
            <a:off x="2286001" y="6173787"/>
            <a:ext cx="5943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spcAft>
                <a:spcPts val="600"/>
              </a:spcAft>
              <a:buClr>
                <a:schemeClr val="accent1"/>
              </a:buClr>
              <a:buFont typeface="Arial" charset="0"/>
              <a:buChar char="•"/>
              <a:tabLst>
                <a:tab pos="2341563" algn="l"/>
              </a:tabLst>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tabLst>
                <a:tab pos="2341563" algn="l"/>
              </a:tabLst>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tabLst>
                <a:tab pos="2341563" algn="l"/>
              </a:tabLst>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tabLst>
                <a:tab pos="2341563" algn="l"/>
              </a:tabLst>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tabLst>
                <a:tab pos="2341563" algn="l"/>
              </a:tabLst>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tabLst>
                <a:tab pos="2341563" algn="l"/>
              </a:tabLst>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tabLst>
                <a:tab pos="2341563" algn="l"/>
              </a:tabLst>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tabLst>
                <a:tab pos="2341563" algn="l"/>
              </a:tabLst>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tabLst>
                <a:tab pos="2341563" algn="l"/>
              </a:tabLst>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latin typeface="Tahoma" pitchFamily="34" charset="0"/>
                <a:ea typeface="ＭＳ Ｐゴシック" pitchFamily="34" charset="-128"/>
              </a:rPr>
              <a:t>1, 3 and 5 year survival: ~85-95%, 70-95% and 50-95%, respectively</a:t>
            </a:r>
          </a:p>
          <a:p>
            <a:pPr eaLnBrk="1" hangingPunct="1">
              <a:spcBef>
                <a:spcPct val="0"/>
              </a:spcBef>
              <a:spcAft>
                <a:spcPct val="0"/>
              </a:spcAft>
              <a:buClrTx/>
              <a:buFontTx/>
              <a:buNone/>
            </a:pPr>
            <a:r>
              <a:rPr lang="en-US" altLang="en-US" sz="1400" dirty="0">
                <a:solidFill>
                  <a:schemeClr val="tx1"/>
                </a:solidFill>
                <a:latin typeface="Tahoma" pitchFamily="34" charset="0"/>
                <a:ea typeface="ＭＳ Ｐゴシック" pitchFamily="34" charset="-128"/>
              </a:rPr>
              <a:t>   vs   prior to therapies: ~40-65%,  45%  and 30%</a:t>
            </a:r>
          </a:p>
        </p:txBody>
      </p:sp>
      <p:sp>
        <p:nvSpPr>
          <p:cNvPr id="8219" name="TextBox 26"/>
          <p:cNvSpPr txBox="1">
            <a:spLocks noChangeArrowheads="1"/>
          </p:cNvSpPr>
          <p:nvPr/>
        </p:nvSpPr>
        <p:spPr bwMode="auto">
          <a:xfrm>
            <a:off x="152400" y="6397823"/>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(Robyn </a:t>
            </a:r>
            <a:r>
              <a:rPr lang="en-US" altLang="en-US" sz="1400" dirty="0" err="1">
                <a:solidFill>
                  <a:schemeClr val="tx1"/>
                </a:solidFill>
              </a:rPr>
              <a:t>Barst</a:t>
            </a:r>
            <a:r>
              <a:rPr lang="en-US" altLang="en-US" sz="1400" dirty="0">
                <a:solidFill>
                  <a:schemeClr val="tx1"/>
                </a:solidFill>
              </a:rPr>
              <a:t>, 2012)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lstStyle/>
          <a:p>
            <a:r>
              <a:rPr lang="en-US" altLang="en-US" smtClean="0"/>
              <a:t>Unique Aspects of Pediatric Pulmonary Vascular Disease</a:t>
            </a:r>
          </a:p>
        </p:txBody>
      </p:sp>
      <p:sp>
        <p:nvSpPr>
          <p:cNvPr id="3" name="Subtitle 2"/>
          <p:cNvSpPr>
            <a:spLocks noGrp="1"/>
          </p:cNvSpPr>
          <p:nvPr>
            <p:ph idx="1"/>
          </p:nvPr>
        </p:nvSpPr>
        <p:spPr/>
        <p:txBody>
          <a:bodyPr/>
          <a:lstStyle/>
          <a:p>
            <a:r>
              <a:rPr lang="en-US" altLang="en-US" sz="2000" b="1" dirty="0" smtClean="0"/>
              <a:t>Developmental biology </a:t>
            </a:r>
            <a:r>
              <a:rPr lang="en-US" altLang="en-US" sz="2000" dirty="0" smtClean="0"/>
              <a:t>of the cardiopulmonary system</a:t>
            </a:r>
          </a:p>
          <a:p>
            <a:r>
              <a:rPr lang="en-US" altLang="en-US" sz="2000" b="1" dirty="0" smtClean="0"/>
              <a:t>Timing of vascular injury </a:t>
            </a:r>
            <a:r>
              <a:rPr lang="en-US" altLang="en-US" sz="2000" dirty="0" smtClean="0"/>
              <a:t>during susceptible periods of growth and adaptation</a:t>
            </a:r>
          </a:p>
          <a:p>
            <a:r>
              <a:rPr lang="en-US" altLang="en-US" sz="2000" b="1" dirty="0" smtClean="0"/>
              <a:t>Impact of lung vascular disease beyond PH alone</a:t>
            </a:r>
          </a:p>
          <a:p>
            <a:r>
              <a:rPr lang="en-US" altLang="en-US" sz="2000" dirty="0" smtClean="0"/>
              <a:t>Differences in </a:t>
            </a:r>
            <a:r>
              <a:rPr lang="en-US" altLang="en-US" sz="2000" b="1" dirty="0" smtClean="0"/>
              <a:t>genetics/epigenetics, maturational changes in vascular function and growth, co-morbidities </a:t>
            </a:r>
            <a:r>
              <a:rPr lang="en-US" altLang="en-US" sz="2000" dirty="0" smtClean="0"/>
              <a:t>and </a:t>
            </a:r>
            <a:r>
              <a:rPr lang="en-US" altLang="en-US" sz="2000" b="1" dirty="0" smtClean="0"/>
              <a:t>responsiveness to therapeutic strategies</a:t>
            </a:r>
          </a:p>
          <a:p>
            <a:r>
              <a:rPr lang="en-US" altLang="en-US" sz="2000" dirty="0" smtClean="0"/>
              <a:t>Developmental differences in </a:t>
            </a:r>
            <a:r>
              <a:rPr lang="en-US" altLang="en-US" sz="2000" b="1" dirty="0" smtClean="0"/>
              <a:t>pharmacokinetics and pharmacodynamics, </a:t>
            </a:r>
            <a:r>
              <a:rPr lang="en-US" altLang="en-US" sz="2000" dirty="0" smtClean="0"/>
              <a:t>potential for adverse effects</a:t>
            </a:r>
          </a:p>
          <a:p>
            <a:r>
              <a:rPr lang="en-US" altLang="en-US" sz="2000" dirty="0" smtClean="0"/>
              <a:t>Additional importance of </a:t>
            </a:r>
            <a:r>
              <a:rPr lang="en-US" altLang="en-US" sz="2000" b="1" dirty="0" smtClean="0"/>
              <a:t>“preventive” strategies </a:t>
            </a:r>
            <a:r>
              <a:rPr lang="en-US" altLang="en-US" sz="2000" dirty="0" smtClean="0"/>
              <a:t>as well as approaches that target “reverse remodeling”</a:t>
            </a:r>
          </a:p>
          <a:p>
            <a:r>
              <a:rPr lang="en-US" altLang="en-US" sz="2000" dirty="0" smtClean="0"/>
              <a:t>Maturational changes in </a:t>
            </a:r>
            <a:r>
              <a:rPr lang="en-US" altLang="en-US" sz="2000" b="1" dirty="0" smtClean="0"/>
              <a:t>right and left ventricular function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288" y="6157913"/>
            <a:ext cx="9144000"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descr="BPD xray, lungs, tiss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830263"/>
            <a:ext cx="6211887"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6"/>
          <p:cNvSpPr txBox="1">
            <a:spLocks noChangeArrowheads="1"/>
          </p:cNvSpPr>
          <p:nvPr/>
        </p:nvSpPr>
        <p:spPr bwMode="auto">
          <a:xfrm>
            <a:off x="152400" y="6412110"/>
            <a:ext cx="29065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400" dirty="0">
                <a:solidFill>
                  <a:schemeClr val="tx1"/>
                </a:solidFill>
              </a:rPr>
              <a:t>(from </a:t>
            </a:r>
            <a:r>
              <a:rPr lang="en-US" altLang="en-US" sz="1400" dirty="0" err="1">
                <a:solidFill>
                  <a:schemeClr val="tx1"/>
                </a:solidFill>
              </a:rPr>
              <a:t>Stenmark</a:t>
            </a:r>
            <a:r>
              <a:rPr lang="en-US" altLang="en-US" sz="1400" dirty="0">
                <a:solidFill>
                  <a:schemeClr val="tx1"/>
                </a:solidFill>
              </a:rPr>
              <a:t> KR, </a:t>
            </a:r>
            <a:r>
              <a:rPr lang="en-US" altLang="en-US" sz="1400" dirty="0" err="1">
                <a:solidFill>
                  <a:schemeClr val="tx1"/>
                </a:solidFill>
              </a:rPr>
              <a:t>Abman</a:t>
            </a:r>
            <a:r>
              <a:rPr lang="en-US" altLang="en-US" sz="1400" dirty="0">
                <a:solidFill>
                  <a:schemeClr val="tx1"/>
                </a:solidFill>
              </a:rPr>
              <a:t> SH. 2005)</a:t>
            </a:r>
          </a:p>
        </p:txBody>
      </p:sp>
      <p:sp>
        <p:nvSpPr>
          <p:cNvPr id="4" name="Title 3"/>
          <p:cNvSpPr>
            <a:spLocks noGrp="1"/>
          </p:cNvSpPr>
          <p:nvPr>
            <p:ph type="title"/>
          </p:nvPr>
        </p:nvSpPr>
        <p:spPr>
          <a:xfrm>
            <a:off x="457200" y="-152400"/>
            <a:ext cx="8229600" cy="1143000"/>
          </a:xfrm>
        </p:spPr>
        <p:txBody>
          <a:bodyPr/>
          <a:lstStyle/>
          <a:p>
            <a:r>
              <a:rPr lang="en-US" altLang="en-US" sz="3600" dirty="0" smtClean="0"/>
              <a:t>Bronchopulmonary Dysplasia (BPD)</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8600" y="1824040"/>
            <a:ext cx="2730500" cy="1846262"/>
            <a:chOff x="88" y="1240"/>
            <a:chExt cx="1720" cy="1163"/>
          </a:xfrm>
        </p:grpSpPr>
        <p:sp>
          <p:nvSpPr>
            <p:cNvPr id="11291" name="Text Box 6"/>
            <p:cNvSpPr txBox="1">
              <a:spLocks noChangeArrowheads="1"/>
            </p:cNvSpPr>
            <p:nvPr/>
          </p:nvSpPr>
          <p:spPr bwMode="auto">
            <a:xfrm>
              <a:off x="88" y="1240"/>
              <a:ext cx="1374"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u="sng" dirty="0">
                  <a:solidFill>
                    <a:schemeClr val="tx1"/>
                  </a:solidFill>
                </a:rPr>
                <a:t>Lung Injury</a:t>
              </a:r>
              <a:endParaRPr lang="en-US" altLang="en-US" sz="1800" u="sng" dirty="0">
                <a:solidFill>
                  <a:schemeClr val="tx1"/>
                </a:solidFill>
              </a:endParaRPr>
            </a:p>
            <a:p>
              <a:pPr eaLnBrk="1" hangingPunct="1">
                <a:spcBef>
                  <a:spcPct val="0"/>
                </a:spcBef>
                <a:spcAft>
                  <a:spcPct val="0"/>
                </a:spcAft>
                <a:buClrTx/>
                <a:buFontTx/>
                <a:buNone/>
              </a:pPr>
              <a:r>
                <a:rPr lang="en-US" altLang="en-US" sz="1600" dirty="0">
                  <a:solidFill>
                    <a:schemeClr val="tx1"/>
                  </a:solidFill>
                </a:rPr>
                <a:t>  </a:t>
              </a:r>
              <a:r>
                <a:rPr lang="en-US" altLang="en-US" sz="1600" dirty="0" err="1">
                  <a:solidFill>
                    <a:schemeClr val="tx1"/>
                  </a:solidFill>
                </a:rPr>
                <a:t>Hyperoxia</a:t>
              </a:r>
              <a:endParaRPr lang="en-US" altLang="en-US" sz="1600" dirty="0">
                <a:solidFill>
                  <a:schemeClr val="tx1"/>
                </a:solidFill>
              </a:endParaRPr>
            </a:p>
            <a:p>
              <a:pPr eaLnBrk="1" hangingPunct="1">
                <a:spcBef>
                  <a:spcPct val="0"/>
                </a:spcBef>
                <a:spcAft>
                  <a:spcPct val="0"/>
                </a:spcAft>
                <a:buClrTx/>
                <a:buFontTx/>
                <a:buNone/>
              </a:pPr>
              <a:r>
                <a:rPr lang="en-US" altLang="en-US" sz="1600" dirty="0">
                  <a:solidFill>
                    <a:schemeClr val="tx1"/>
                  </a:solidFill>
                </a:rPr>
                <a:t>  Mechanical Ventilation</a:t>
              </a:r>
            </a:p>
            <a:p>
              <a:pPr eaLnBrk="1" hangingPunct="1">
                <a:spcBef>
                  <a:spcPct val="0"/>
                </a:spcBef>
                <a:spcAft>
                  <a:spcPct val="0"/>
                </a:spcAft>
                <a:buClrTx/>
                <a:buFontTx/>
                <a:buNone/>
              </a:pPr>
              <a:r>
                <a:rPr lang="en-US" altLang="en-US" sz="1600" dirty="0">
                  <a:solidFill>
                    <a:schemeClr val="tx1"/>
                  </a:solidFill>
                </a:rPr>
                <a:t>  Infection</a:t>
              </a:r>
            </a:p>
            <a:p>
              <a:pPr eaLnBrk="1" hangingPunct="1">
                <a:spcBef>
                  <a:spcPct val="0"/>
                </a:spcBef>
                <a:spcAft>
                  <a:spcPct val="0"/>
                </a:spcAft>
                <a:buClrTx/>
                <a:buFontTx/>
                <a:buNone/>
              </a:pPr>
              <a:r>
                <a:rPr lang="en-US" altLang="en-US" sz="1600" dirty="0">
                  <a:solidFill>
                    <a:schemeClr val="tx1"/>
                  </a:solidFill>
                </a:rPr>
                <a:t>  Inflammation</a:t>
              </a:r>
            </a:p>
            <a:p>
              <a:pPr eaLnBrk="1" hangingPunct="1">
                <a:spcBef>
                  <a:spcPct val="0"/>
                </a:spcBef>
                <a:spcAft>
                  <a:spcPct val="0"/>
                </a:spcAft>
                <a:buClrTx/>
                <a:buFontTx/>
                <a:buNone/>
              </a:pPr>
              <a:r>
                <a:rPr lang="en-US" altLang="en-US" sz="1600" dirty="0">
                  <a:solidFill>
                    <a:schemeClr val="tx1"/>
                  </a:solidFill>
                </a:rPr>
                <a:t>  Hypoxia</a:t>
              </a:r>
            </a:p>
            <a:p>
              <a:pPr eaLnBrk="1" hangingPunct="1">
                <a:spcBef>
                  <a:spcPct val="0"/>
                </a:spcBef>
                <a:spcAft>
                  <a:spcPct val="0"/>
                </a:spcAft>
                <a:buClrTx/>
                <a:buFontTx/>
                <a:buNone/>
              </a:pPr>
              <a:r>
                <a:rPr lang="en-US" altLang="en-US" sz="1600" dirty="0">
                  <a:solidFill>
                    <a:schemeClr val="tx1"/>
                  </a:solidFill>
                </a:rPr>
                <a:t>  Hemodynamics (PDA)</a:t>
              </a:r>
              <a:endParaRPr lang="en-US" altLang="en-US" sz="1800" dirty="0">
                <a:solidFill>
                  <a:schemeClr val="tx1"/>
                </a:solidFill>
              </a:endParaRPr>
            </a:p>
          </p:txBody>
        </p:sp>
        <p:sp>
          <p:nvSpPr>
            <p:cNvPr id="11292" name="Line 7"/>
            <p:cNvSpPr>
              <a:spLocks noChangeShapeType="1"/>
            </p:cNvSpPr>
            <p:nvPr/>
          </p:nvSpPr>
          <p:spPr bwMode="auto">
            <a:xfrm>
              <a:off x="1184" y="1908"/>
              <a:ext cx="624" cy="441"/>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n>
                  <a:solidFill>
                    <a:schemeClr val="accent1"/>
                  </a:solidFill>
                </a:ln>
              </a:endParaRPr>
            </a:p>
          </p:txBody>
        </p:sp>
      </p:grpSp>
      <p:sp>
        <p:nvSpPr>
          <p:cNvPr id="24578" name="Rectangle 2"/>
          <p:cNvSpPr>
            <a:spLocks noGrp="1" noChangeArrowheads="1"/>
          </p:cNvSpPr>
          <p:nvPr>
            <p:ph type="title"/>
          </p:nvPr>
        </p:nvSpPr>
        <p:spPr>
          <a:xfrm>
            <a:off x="152400" y="274638"/>
            <a:ext cx="8839200" cy="1143000"/>
          </a:xfrm>
        </p:spPr>
        <p:txBody>
          <a:bodyPr/>
          <a:lstStyle/>
          <a:p>
            <a:r>
              <a:rPr lang="en-US" dirty="0" smtClean="0"/>
              <a:t>Pulmonary Vascular Disease in BPD</a:t>
            </a:r>
            <a:endParaRPr lang="en-US" dirty="0"/>
          </a:p>
        </p:txBody>
      </p:sp>
      <p:sp>
        <p:nvSpPr>
          <p:cNvPr id="11268" name="Text Box 4"/>
          <p:cNvSpPr txBox="1">
            <a:spLocks noChangeArrowheads="1"/>
          </p:cNvSpPr>
          <p:nvPr/>
        </p:nvSpPr>
        <p:spPr bwMode="auto">
          <a:xfrm>
            <a:off x="1598613" y="3709988"/>
            <a:ext cx="5948362"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lgn="ctr" eaLnBrk="1" hangingPunct="1">
              <a:spcBef>
                <a:spcPct val="0"/>
              </a:spcBef>
              <a:spcAft>
                <a:spcPct val="0"/>
              </a:spcAft>
              <a:buClrTx/>
              <a:buFontTx/>
              <a:buNone/>
            </a:pPr>
            <a:r>
              <a:rPr lang="en-US" altLang="en-US" b="1">
                <a:solidFill>
                  <a:schemeClr val="accent1"/>
                </a:solidFill>
              </a:rPr>
              <a:t>      Developing Lung Circulation     </a:t>
            </a:r>
          </a:p>
        </p:txBody>
      </p:sp>
      <p:grpSp>
        <p:nvGrpSpPr>
          <p:cNvPr id="3" name="Group 8"/>
          <p:cNvGrpSpPr>
            <a:grpSpLocks/>
          </p:cNvGrpSpPr>
          <p:nvPr/>
        </p:nvGrpSpPr>
        <p:grpSpPr bwMode="auto">
          <a:xfrm>
            <a:off x="3733800" y="1752600"/>
            <a:ext cx="2286000" cy="1811337"/>
            <a:chOff x="2415" y="1160"/>
            <a:chExt cx="1440" cy="1141"/>
          </a:xfrm>
        </p:grpSpPr>
        <p:sp>
          <p:nvSpPr>
            <p:cNvPr id="11289" name="Text Box 9"/>
            <p:cNvSpPr txBox="1">
              <a:spLocks noChangeArrowheads="1"/>
            </p:cNvSpPr>
            <p:nvPr/>
          </p:nvSpPr>
          <p:spPr bwMode="auto">
            <a:xfrm>
              <a:off x="2415" y="1160"/>
              <a:ext cx="14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50000"/>
                </a:spcBef>
                <a:spcAft>
                  <a:spcPct val="0"/>
                </a:spcAft>
                <a:buClrTx/>
                <a:buFontTx/>
                <a:buNone/>
              </a:pPr>
              <a:r>
                <a:rPr lang="en-US" altLang="en-US" sz="1800" b="1" dirty="0">
                  <a:solidFill>
                    <a:schemeClr val="tx1"/>
                  </a:solidFill>
                </a:rPr>
                <a:t>Epigenetic and </a:t>
              </a:r>
              <a:r>
                <a:rPr lang="en-US" altLang="en-US" sz="1800" b="1" u="sng" dirty="0">
                  <a:solidFill>
                    <a:schemeClr val="tx1"/>
                  </a:solidFill>
                </a:rPr>
                <a:t>Genetic Factors</a:t>
              </a:r>
              <a:endParaRPr lang="en-US" altLang="en-US" sz="1800" u="sng" dirty="0">
                <a:solidFill>
                  <a:schemeClr val="tx1"/>
                </a:solidFill>
              </a:endParaRPr>
            </a:p>
          </p:txBody>
        </p:sp>
        <p:sp>
          <p:nvSpPr>
            <p:cNvPr id="11290" name="Line 10"/>
            <p:cNvSpPr>
              <a:spLocks noChangeShapeType="1"/>
            </p:cNvSpPr>
            <p:nvPr/>
          </p:nvSpPr>
          <p:spPr bwMode="auto">
            <a:xfrm>
              <a:off x="2932" y="1773"/>
              <a:ext cx="0" cy="528"/>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1"/>
          <p:cNvGrpSpPr>
            <a:grpSpLocks/>
          </p:cNvGrpSpPr>
          <p:nvPr/>
        </p:nvGrpSpPr>
        <p:grpSpPr bwMode="auto">
          <a:xfrm>
            <a:off x="5486399" y="1681163"/>
            <a:ext cx="3346450" cy="1900237"/>
            <a:chOff x="3360" y="1104"/>
            <a:chExt cx="2108" cy="1197"/>
          </a:xfrm>
        </p:grpSpPr>
        <p:sp>
          <p:nvSpPr>
            <p:cNvPr id="11287" name="Text Box 12"/>
            <p:cNvSpPr txBox="1">
              <a:spLocks noChangeArrowheads="1"/>
            </p:cNvSpPr>
            <p:nvPr/>
          </p:nvSpPr>
          <p:spPr bwMode="auto">
            <a:xfrm>
              <a:off x="3598" y="1104"/>
              <a:ext cx="187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u="sng">
                  <a:solidFill>
                    <a:schemeClr val="tx1"/>
                  </a:solidFill>
                </a:rPr>
                <a:t>Premature Birth</a:t>
              </a:r>
              <a:endParaRPr lang="en-US" altLang="en-US" sz="1800" u="sng">
                <a:solidFill>
                  <a:schemeClr val="tx1"/>
                </a:solidFill>
              </a:endParaRPr>
            </a:p>
            <a:p>
              <a:pPr eaLnBrk="1" hangingPunct="1">
                <a:spcBef>
                  <a:spcPct val="0"/>
                </a:spcBef>
                <a:spcAft>
                  <a:spcPct val="0"/>
                </a:spcAft>
                <a:buClrTx/>
                <a:buFontTx/>
                <a:buNone/>
              </a:pPr>
              <a:r>
                <a:rPr lang="en-US" altLang="en-US" sz="1600">
                  <a:solidFill>
                    <a:schemeClr val="tx1"/>
                  </a:solidFill>
                </a:rPr>
                <a:t>   Incomplete vascular growth</a:t>
              </a:r>
            </a:p>
            <a:p>
              <a:pPr eaLnBrk="1" hangingPunct="1">
                <a:spcBef>
                  <a:spcPct val="0"/>
                </a:spcBef>
                <a:spcAft>
                  <a:spcPct val="0"/>
                </a:spcAft>
                <a:buClrTx/>
                <a:buFontTx/>
                <a:buNone/>
              </a:pPr>
              <a:r>
                <a:rPr lang="en-US" altLang="en-US" sz="1600">
                  <a:solidFill>
                    <a:schemeClr val="tx1"/>
                  </a:solidFill>
                </a:rPr>
                <a:t>   Immature vascular function</a:t>
              </a:r>
            </a:p>
            <a:p>
              <a:pPr eaLnBrk="1" hangingPunct="1">
                <a:spcBef>
                  <a:spcPct val="0"/>
                </a:spcBef>
                <a:spcAft>
                  <a:spcPct val="0"/>
                </a:spcAft>
                <a:buClrTx/>
                <a:buFontTx/>
                <a:buNone/>
              </a:pPr>
              <a:r>
                <a:rPr lang="en-US" altLang="en-US" sz="1600">
                  <a:solidFill>
                    <a:schemeClr val="tx1"/>
                  </a:solidFill>
                </a:rPr>
                <a:t>   Decreased antioxidant defenses</a:t>
              </a:r>
              <a:endParaRPr lang="en-US" altLang="en-US" sz="1800">
                <a:solidFill>
                  <a:schemeClr val="tx1"/>
                </a:solidFill>
              </a:endParaRPr>
            </a:p>
          </p:txBody>
        </p:sp>
        <p:sp>
          <p:nvSpPr>
            <p:cNvPr id="11288" name="Line 13"/>
            <p:cNvSpPr>
              <a:spLocks noChangeShapeType="1"/>
            </p:cNvSpPr>
            <p:nvPr/>
          </p:nvSpPr>
          <p:spPr bwMode="auto">
            <a:xfrm flipH="1">
              <a:off x="3360" y="1821"/>
              <a:ext cx="288" cy="48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14"/>
          <p:cNvGrpSpPr>
            <a:grpSpLocks/>
          </p:cNvGrpSpPr>
          <p:nvPr/>
        </p:nvGrpSpPr>
        <p:grpSpPr bwMode="auto">
          <a:xfrm>
            <a:off x="3243263" y="4500563"/>
            <a:ext cx="2743200" cy="1671637"/>
            <a:chOff x="1947" y="2880"/>
            <a:chExt cx="1728" cy="1053"/>
          </a:xfrm>
        </p:grpSpPr>
        <p:sp>
          <p:nvSpPr>
            <p:cNvPr id="11285" name="Text Box 15"/>
            <p:cNvSpPr txBox="1">
              <a:spLocks noChangeArrowheads="1"/>
            </p:cNvSpPr>
            <p:nvPr/>
          </p:nvSpPr>
          <p:spPr bwMode="auto">
            <a:xfrm>
              <a:off x="1947" y="3216"/>
              <a:ext cx="1728"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000" b="1" i="1" u="sng" dirty="0">
                  <a:solidFill>
                    <a:schemeClr val="tx1"/>
                  </a:solidFill>
                </a:rPr>
                <a:t>Abnormal Function</a:t>
              </a:r>
              <a:endParaRPr lang="en-US" altLang="en-US" sz="1800" u="sng" dirty="0">
                <a:solidFill>
                  <a:schemeClr val="tx1"/>
                </a:solidFill>
              </a:endParaRPr>
            </a:p>
            <a:p>
              <a:pPr eaLnBrk="1" hangingPunct="1">
                <a:spcBef>
                  <a:spcPct val="0"/>
                </a:spcBef>
                <a:spcAft>
                  <a:spcPct val="0"/>
                </a:spcAft>
                <a:buClrTx/>
                <a:buFontTx/>
                <a:buNone/>
              </a:pPr>
              <a:r>
                <a:rPr lang="en-US" altLang="en-US" sz="1600" dirty="0">
                  <a:solidFill>
                    <a:schemeClr val="tx1"/>
                  </a:solidFill>
                </a:rPr>
                <a:t>    High vascular tone</a:t>
              </a:r>
            </a:p>
            <a:p>
              <a:pPr eaLnBrk="1" hangingPunct="1">
                <a:spcBef>
                  <a:spcPct val="0"/>
                </a:spcBef>
                <a:spcAft>
                  <a:spcPct val="0"/>
                </a:spcAft>
                <a:buClrTx/>
                <a:buFontTx/>
                <a:buNone/>
              </a:pPr>
              <a:r>
                <a:rPr lang="en-US" altLang="en-US" sz="1600" dirty="0">
                  <a:solidFill>
                    <a:schemeClr val="tx1"/>
                  </a:solidFill>
                </a:rPr>
                <a:t>    Altered </a:t>
              </a:r>
              <a:r>
                <a:rPr lang="en-US" altLang="en-US" sz="1600" dirty="0" err="1">
                  <a:solidFill>
                    <a:schemeClr val="tx1"/>
                  </a:solidFill>
                </a:rPr>
                <a:t>vasoreactivity</a:t>
              </a:r>
              <a:endParaRPr lang="en-US" altLang="en-US" sz="1600" dirty="0">
                <a:solidFill>
                  <a:schemeClr val="tx1"/>
                </a:solidFill>
              </a:endParaRPr>
            </a:p>
            <a:p>
              <a:pPr eaLnBrk="1" hangingPunct="1">
                <a:spcBef>
                  <a:spcPct val="0"/>
                </a:spcBef>
                <a:spcAft>
                  <a:spcPct val="0"/>
                </a:spcAft>
                <a:buClrTx/>
                <a:buFontTx/>
                <a:buNone/>
              </a:pPr>
              <a:r>
                <a:rPr lang="en-US" altLang="en-US" sz="1600" dirty="0">
                  <a:solidFill>
                    <a:schemeClr val="tx1"/>
                  </a:solidFill>
                </a:rPr>
                <a:t>    Impaired metabolic function</a:t>
              </a:r>
              <a:endParaRPr lang="en-US" altLang="en-US" sz="1400" dirty="0">
                <a:solidFill>
                  <a:schemeClr val="tx1"/>
                </a:solidFill>
              </a:endParaRPr>
            </a:p>
          </p:txBody>
        </p:sp>
        <p:sp>
          <p:nvSpPr>
            <p:cNvPr id="11286" name="Line 16"/>
            <p:cNvSpPr>
              <a:spLocks noChangeShapeType="1"/>
            </p:cNvSpPr>
            <p:nvPr/>
          </p:nvSpPr>
          <p:spPr bwMode="auto">
            <a:xfrm>
              <a:off x="2736" y="2880"/>
              <a:ext cx="0" cy="288"/>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7"/>
          <p:cNvGrpSpPr>
            <a:grpSpLocks/>
          </p:cNvGrpSpPr>
          <p:nvPr/>
        </p:nvGrpSpPr>
        <p:grpSpPr bwMode="auto">
          <a:xfrm>
            <a:off x="450850" y="4500563"/>
            <a:ext cx="3130550" cy="1671637"/>
            <a:chOff x="188" y="2880"/>
            <a:chExt cx="1972" cy="1053"/>
          </a:xfrm>
        </p:grpSpPr>
        <p:sp>
          <p:nvSpPr>
            <p:cNvPr id="11283" name="Text Box 18"/>
            <p:cNvSpPr txBox="1">
              <a:spLocks noChangeArrowheads="1"/>
            </p:cNvSpPr>
            <p:nvPr/>
          </p:nvSpPr>
          <p:spPr bwMode="auto">
            <a:xfrm>
              <a:off x="188" y="3216"/>
              <a:ext cx="1622"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000" b="1" i="1" u="sng">
                  <a:solidFill>
                    <a:schemeClr val="tx1"/>
                  </a:solidFill>
                </a:rPr>
                <a:t>Abnormal Structure</a:t>
              </a:r>
              <a:endParaRPr lang="en-US" altLang="en-US" sz="1800" b="1" i="1" u="sng">
                <a:solidFill>
                  <a:schemeClr val="tx1"/>
                </a:solidFill>
              </a:endParaRPr>
            </a:p>
            <a:p>
              <a:pPr eaLnBrk="1" hangingPunct="1">
                <a:spcBef>
                  <a:spcPct val="0"/>
                </a:spcBef>
                <a:spcAft>
                  <a:spcPct val="0"/>
                </a:spcAft>
                <a:buClrTx/>
                <a:buFontTx/>
                <a:buNone/>
              </a:pPr>
              <a:r>
                <a:rPr lang="en-US" altLang="en-US" sz="1600">
                  <a:solidFill>
                    <a:schemeClr val="tx1"/>
                  </a:solidFill>
                </a:rPr>
                <a:t>  Smooth muscle cell and </a:t>
              </a:r>
            </a:p>
            <a:p>
              <a:pPr eaLnBrk="1" hangingPunct="1">
                <a:spcBef>
                  <a:spcPct val="0"/>
                </a:spcBef>
                <a:spcAft>
                  <a:spcPct val="0"/>
                </a:spcAft>
                <a:buClrTx/>
                <a:buFontTx/>
                <a:buNone/>
              </a:pPr>
              <a:r>
                <a:rPr lang="en-US" altLang="en-US" sz="1600">
                  <a:solidFill>
                    <a:schemeClr val="tx1"/>
                  </a:solidFill>
                </a:rPr>
                <a:t>      fibroblast  hyperplasia</a:t>
              </a:r>
            </a:p>
            <a:p>
              <a:pPr eaLnBrk="1" hangingPunct="1">
                <a:spcBef>
                  <a:spcPct val="0"/>
                </a:spcBef>
                <a:spcAft>
                  <a:spcPct val="0"/>
                </a:spcAft>
                <a:buClrTx/>
                <a:buFontTx/>
                <a:buNone/>
              </a:pPr>
              <a:r>
                <a:rPr lang="en-US" altLang="en-US" sz="1600">
                  <a:solidFill>
                    <a:schemeClr val="tx1"/>
                  </a:solidFill>
                </a:rPr>
                <a:t>  Altered extracellular matrix</a:t>
              </a:r>
              <a:r>
                <a:rPr lang="en-US" altLang="en-US" sz="1400">
                  <a:solidFill>
                    <a:schemeClr val="tx1"/>
                  </a:solidFill>
                </a:rPr>
                <a:t> </a:t>
              </a:r>
            </a:p>
          </p:txBody>
        </p:sp>
        <p:sp>
          <p:nvSpPr>
            <p:cNvPr id="11284" name="Line 19"/>
            <p:cNvSpPr>
              <a:spLocks noChangeShapeType="1"/>
            </p:cNvSpPr>
            <p:nvPr/>
          </p:nvSpPr>
          <p:spPr bwMode="auto">
            <a:xfrm flipH="1">
              <a:off x="1440" y="2880"/>
              <a:ext cx="720" cy="336"/>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20"/>
          <p:cNvGrpSpPr>
            <a:grpSpLocks/>
          </p:cNvGrpSpPr>
          <p:nvPr/>
        </p:nvGrpSpPr>
        <p:grpSpPr bwMode="auto">
          <a:xfrm>
            <a:off x="5562600" y="4500563"/>
            <a:ext cx="3127375" cy="1379537"/>
            <a:chOff x="3408" y="2880"/>
            <a:chExt cx="1970" cy="869"/>
          </a:xfrm>
        </p:grpSpPr>
        <p:grpSp>
          <p:nvGrpSpPr>
            <p:cNvPr id="11279" name="Group 21"/>
            <p:cNvGrpSpPr>
              <a:grpSpLocks/>
            </p:cNvGrpSpPr>
            <p:nvPr/>
          </p:nvGrpSpPr>
          <p:grpSpPr bwMode="auto">
            <a:xfrm>
              <a:off x="3408" y="2880"/>
              <a:ext cx="1970" cy="869"/>
              <a:chOff x="3408" y="2880"/>
              <a:chExt cx="1970" cy="869"/>
            </a:xfrm>
          </p:grpSpPr>
          <p:sp>
            <p:nvSpPr>
              <p:cNvPr id="11281" name="Text Box 22"/>
              <p:cNvSpPr txBox="1">
                <a:spLocks noChangeArrowheads="1"/>
              </p:cNvSpPr>
              <p:nvPr/>
            </p:nvSpPr>
            <p:spPr bwMode="auto">
              <a:xfrm>
                <a:off x="3984" y="3226"/>
                <a:ext cx="139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2000" b="1" i="1" u="sng">
                    <a:solidFill>
                      <a:schemeClr val="tx1"/>
                    </a:solidFill>
                  </a:rPr>
                  <a:t>Decreased Growth</a:t>
                </a:r>
              </a:p>
              <a:p>
                <a:pPr eaLnBrk="1" hangingPunct="1">
                  <a:spcBef>
                    <a:spcPct val="0"/>
                  </a:spcBef>
                  <a:spcAft>
                    <a:spcPct val="0"/>
                  </a:spcAft>
                  <a:buClrTx/>
                  <a:buFontTx/>
                  <a:buNone/>
                </a:pPr>
                <a:r>
                  <a:rPr lang="en-US" altLang="en-US" sz="1400">
                    <a:solidFill>
                      <a:schemeClr val="tx1"/>
                    </a:solidFill>
                  </a:rPr>
                  <a:t>      Angiogenesis</a:t>
                </a:r>
              </a:p>
              <a:p>
                <a:pPr eaLnBrk="1" hangingPunct="1">
                  <a:spcBef>
                    <a:spcPct val="0"/>
                  </a:spcBef>
                  <a:spcAft>
                    <a:spcPct val="0"/>
                  </a:spcAft>
                  <a:buClrTx/>
                  <a:buFontTx/>
                  <a:buNone/>
                </a:pPr>
                <a:r>
                  <a:rPr lang="en-US" altLang="en-US" sz="1400">
                    <a:solidFill>
                      <a:schemeClr val="tx1"/>
                    </a:solidFill>
                  </a:rPr>
                  <a:t>      (Alveolarization)</a:t>
                </a:r>
              </a:p>
            </p:txBody>
          </p:sp>
          <p:sp>
            <p:nvSpPr>
              <p:cNvPr id="11282" name="Line 23"/>
              <p:cNvSpPr>
                <a:spLocks noChangeShapeType="1"/>
              </p:cNvSpPr>
              <p:nvPr/>
            </p:nvSpPr>
            <p:spPr bwMode="auto">
              <a:xfrm>
                <a:off x="3408" y="2880"/>
                <a:ext cx="624" cy="336"/>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1280" name="Line 24"/>
            <p:cNvSpPr>
              <a:spLocks noChangeShapeType="1"/>
            </p:cNvSpPr>
            <p:nvPr/>
          </p:nvSpPr>
          <p:spPr bwMode="auto">
            <a:xfrm>
              <a:off x="4128" y="3504"/>
              <a:ext cx="0" cy="24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5" name="Explosion 1 24"/>
          <p:cNvSpPr>
            <a:spLocks noChangeArrowheads="1"/>
          </p:cNvSpPr>
          <p:nvPr/>
        </p:nvSpPr>
        <p:spPr bwMode="auto">
          <a:xfrm>
            <a:off x="5700720" y="4224336"/>
            <a:ext cx="3657600" cy="2590800"/>
          </a:xfrm>
          <a:prstGeom prst="irregularSeal1">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a:spcBef>
                <a:spcPct val="0"/>
              </a:spcBef>
              <a:spcAft>
                <a:spcPct val="0"/>
              </a:spcAft>
              <a:buClrTx/>
              <a:buFontTx/>
              <a:buNone/>
            </a:pPr>
            <a:endParaRPr lang="en-US" altLang="en-US" sz="2400">
              <a:solidFill>
                <a:schemeClr val="tx1"/>
              </a:solidFill>
              <a:latin typeface="Times" pitchFamily="18" charset="0"/>
            </a:endParaRPr>
          </a:p>
        </p:txBody>
      </p:sp>
      <p:grpSp>
        <p:nvGrpSpPr>
          <p:cNvPr id="28" name="Group 27"/>
          <p:cNvGrpSpPr>
            <a:grpSpLocks/>
          </p:cNvGrpSpPr>
          <p:nvPr/>
        </p:nvGrpSpPr>
        <p:grpSpPr bwMode="auto">
          <a:xfrm>
            <a:off x="1371600" y="1447800"/>
            <a:ext cx="2527300" cy="2154237"/>
            <a:chOff x="1549400" y="1477961"/>
            <a:chExt cx="2527300" cy="2154237"/>
          </a:xfrm>
        </p:grpSpPr>
        <p:sp>
          <p:nvSpPr>
            <p:cNvPr id="11277" name="Line 7"/>
            <p:cNvSpPr>
              <a:spLocks noChangeShapeType="1"/>
            </p:cNvSpPr>
            <p:nvPr/>
          </p:nvSpPr>
          <p:spPr bwMode="auto">
            <a:xfrm>
              <a:off x="2667000" y="1947861"/>
              <a:ext cx="1409700" cy="168433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8" name="TextBox 26"/>
            <p:cNvSpPr txBox="1">
              <a:spLocks noChangeArrowheads="1"/>
            </p:cNvSpPr>
            <p:nvPr/>
          </p:nvSpPr>
          <p:spPr bwMode="auto">
            <a:xfrm>
              <a:off x="1549400" y="1477961"/>
              <a:ext cx="2257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spcAft>
                  <a:spcPts val="600"/>
                </a:spcAft>
                <a:buClr>
                  <a:schemeClr val="accent1"/>
                </a:buClr>
                <a:buFont typeface="Arial" charset="0"/>
                <a:buChar char="•"/>
                <a:defRPr sz="3200">
                  <a:solidFill>
                    <a:srgbClr val="262626"/>
                  </a:solidFill>
                  <a:latin typeface="Calibri" pitchFamily="34" charset="0"/>
                </a:defRPr>
              </a:lvl1pPr>
              <a:lvl2pPr marL="742950" indent="-285750" eaLnBrk="0" hangingPunct="0">
                <a:spcBef>
                  <a:spcPts val="600"/>
                </a:spcBef>
                <a:spcAft>
                  <a:spcPts val="600"/>
                </a:spcAft>
                <a:buClr>
                  <a:srgbClr val="A60235"/>
                </a:buClr>
                <a:buFont typeface="Arial" charset="0"/>
                <a:buChar char="–"/>
                <a:defRPr sz="2800">
                  <a:solidFill>
                    <a:srgbClr val="262626"/>
                  </a:solidFill>
                  <a:latin typeface="Calibri" pitchFamily="34" charset="0"/>
                </a:defRPr>
              </a:lvl2pPr>
              <a:lvl3pPr marL="1143000" indent="-228600" eaLnBrk="0" hangingPunct="0">
                <a:spcBef>
                  <a:spcPts val="600"/>
                </a:spcBef>
                <a:spcAft>
                  <a:spcPts val="600"/>
                </a:spcAft>
                <a:buClr>
                  <a:schemeClr val="accent1"/>
                </a:buClr>
                <a:buFont typeface="Arial" charset="0"/>
                <a:buChar char="•"/>
                <a:defRPr sz="2400">
                  <a:solidFill>
                    <a:srgbClr val="262626"/>
                  </a:solidFill>
                  <a:latin typeface="Calibri" pitchFamily="34" charset="0"/>
                </a:defRPr>
              </a:lvl3pPr>
              <a:lvl4pPr marL="16002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4pPr>
              <a:lvl5pPr marL="2057400" indent="-228600" eaLnBrk="0" hangingPunct="0">
                <a:spcBef>
                  <a:spcPts val="600"/>
                </a:spcBef>
                <a:spcAft>
                  <a:spcPts val="600"/>
                </a:spcAft>
                <a:buClr>
                  <a:schemeClr val="accent1"/>
                </a:buClr>
                <a:buFont typeface="Arial" charset="0"/>
                <a:buChar char="»"/>
                <a:defRPr sz="2000">
                  <a:solidFill>
                    <a:srgbClr val="262626"/>
                  </a:solidFill>
                  <a:latin typeface="Calibri" pitchFamily="34" charset="0"/>
                </a:defRPr>
              </a:lvl5pPr>
              <a:lvl6pPr marL="25146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6pPr>
              <a:lvl7pPr marL="29718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7pPr>
              <a:lvl8pPr marL="34290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8pPr>
              <a:lvl9pPr marL="3886200" indent="-228600" eaLnBrk="0" fontAlgn="base" hangingPunct="0">
                <a:spcBef>
                  <a:spcPts val="600"/>
                </a:spcBef>
                <a:spcAft>
                  <a:spcPts val="600"/>
                </a:spcAft>
                <a:buClr>
                  <a:schemeClr val="accent1"/>
                </a:buClr>
                <a:buFont typeface="Arial" charset="0"/>
                <a:buChar char="»"/>
                <a:defRPr sz="2000">
                  <a:solidFill>
                    <a:srgbClr val="262626"/>
                  </a:solidFill>
                  <a:latin typeface="Calibri" pitchFamily="34" charset="0"/>
                </a:defRPr>
              </a:lvl9pPr>
            </a:lstStyle>
            <a:p>
              <a:pPr eaLnBrk="1" hangingPunct="1">
                <a:spcBef>
                  <a:spcPct val="0"/>
                </a:spcBef>
                <a:spcAft>
                  <a:spcPct val="0"/>
                </a:spcAft>
                <a:buClrTx/>
                <a:buFontTx/>
                <a:buNone/>
              </a:pPr>
              <a:r>
                <a:rPr lang="en-US" altLang="en-US" sz="1800" b="1" u="sng" dirty="0">
                  <a:solidFill>
                    <a:schemeClr val="tx1"/>
                  </a:solidFill>
                </a:rPr>
                <a:t>Placental Dysfunction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0F3D66"/>
      </a:accent1>
      <a:accent2>
        <a:srgbClr val="FAA635"/>
      </a:accent2>
      <a:accent3>
        <a:srgbClr val="6EB43F"/>
      </a:accent3>
      <a:accent4>
        <a:srgbClr val="8064A2"/>
      </a:accent4>
      <a:accent5>
        <a:srgbClr val="33CCFF"/>
      </a:accent5>
      <a:accent6>
        <a:srgbClr val="86292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1F497D"/>
    </a:dk2>
    <a:lt2>
      <a:srgbClr val="EEECE1"/>
    </a:lt2>
    <a:accent1>
      <a:srgbClr val="0F3D66"/>
    </a:accent1>
    <a:accent2>
      <a:srgbClr val="FAA635"/>
    </a:accent2>
    <a:accent3>
      <a:srgbClr val="6EB43F"/>
    </a:accent3>
    <a:accent4>
      <a:srgbClr val="8064A2"/>
    </a:accent4>
    <a:accent5>
      <a:srgbClr val="33CCFF"/>
    </a:accent5>
    <a:accent6>
      <a:srgbClr val="86292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1213</TotalTime>
  <Words>3018</Words>
  <Application>Microsoft Office PowerPoint</Application>
  <PresentationFormat>On-screen Show (4:3)</PresentationFormat>
  <Paragraphs>393</Paragraphs>
  <Slides>50</Slides>
  <Notes>12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 Pulmonary Vascular Disease in Bronchopulmonary Dysplasia </vt:lpstr>
      <vt:lpstr>Steven Abman, MD has no financial relationships or conflicts of interest to disclose except for a grant from Shire Pharmaceuticals for support of laboratory research.</vt:lpstr>
      <vt:lpstr>Goals of This Presentation</vt:lpstr>
      <vt:lpstr>PowerPoint Presentation</vt:lpstr>
      <vt:lpstr>Physiology and Treatment of PAH</vt:lpstr>
      <vt:lpstr>Survival in Children with PAH Before and After the Use of Approved Drug Therapies for Adults</vt:lpstr>
      <vt:lpstr>Unique Aspects of Pediatric Pulmonary Vascular Disease</vt:lpstr>
      <vt:lpstr>Bronchopulmonary Dysplasia (BPD)</vt:lpstr>
      <vt:lpstr>Pulmonary Vascular Disease in BPD</vt:lpstr>
      <vt:lpstr>PowerPoint Presentation</vt:lpstr>
      <vt:lpstr>Late Cardiopulmonary Disease in a Young Adult with BPD</vt:lpstr>
      <vt:lpstr>Low DLCO in Adult Survivors of BPD</vt:lpstr>
      <vt:lpstr>Late Pulmonary Hypertension is Associated with Poor Survival in BPD</vt:lpstr>
      <vt:lpstr>Relationship of PH with Severity of BPD</vt:lpstr>
      <vt:lpstr>Issues in the Diagnosis and Management of Pulmonary Hypertension in BPD</vt:lpstr>
      <vt:lpstr>Whom to Screen?</vt:lpstr>
      <vt:lpstr>Abnormal Placental Histopathology and High  Risk for BPD and PH in Preterm Infants</vt:lpstr>
      <vt:lpstr>Intrauterine Growth Restriction and the Risk of PH in BPD Infants</vt:lpstr>
      <vt:lpstr>Potential Risk Factors for PH in BPD</vt:lpstr>
      <vt:lpstr>How to Screen?</vt:lpstr>
      <vt:lpstr>Utility of Echocardiograms in Assessments of Pulmonary Hypertension in BPD</vt:lpstr>
      <vt:lpstr>Use of Echocardiography in BPD</vt:lpstr>
      <vt:lpstr>Elements of Pulmonary Hypertension in BPD</vt:lpstr>
      <vt:lpstr>Diagnostic Approach to Infants with Pulmonary Hypertension in BPD</vt:lpstr>
      <vt:lpstr>Role of Cardiac Catheterization</vt:lpstr>
      <vt:lpstr>Increased Hypoxic Pulmonary Vasoconstriction in BPD</vt:lpstr>
      <vt:lpstr>Left Ventricular Diastolic  Dysfunction in BPD</vt:lpstr>
      <vt:lpstr>Pulmonary Vein Stenosis in BPD</vt:lpstr>
      <vt:lpstr>Severe Pulmonary Hypertension in  a Preterm Infant with BPD and PVS</vt:lpstr>
      <vt:lpstr>Increased Systemic to Pulmonary Collaterals in BPD</vt:lpstr>
      <vt:lpstr>Associated Cardiovascular Lesions in BPD Infants with Pulmonary Hypertension</vt:lpstr>
      <vt:lpstr>Histologic Evidence of Intrapulmonary                                 Vascular Shunt Vessels in BPD</vt:lpstr>
      <vt:lpstr>Patterns of Abnormal Vasculature in the Distal Lung of Infants Dying with Severe BPD </vt:lpstr>
      <vt:lpstr>Persistent Fetal Intrapulmonary “Shunt Pathways” in Severe BPD</vt:lpstr>
      <vt:lpstr>Intrapulmonary Shunt Vessels in BPD</vt:lpstr>
      <vt:lpstr>Pulmonary Hypertension Drugs: Therapeutic Approach in BPD</vt:lpstr>
      <vt:lpstr>AHA/ATS Consensus Pediatric PAH Treatment Algorithm</vt:lpstr>
      <vt:lpstr>Chronic Sildenafil Therapy for Late  Pulmonary Hypertension in CLD</vt:lpstr>
      <vt:lpstr>PowerPoint Presentation</vt:lpstr>
      <vt:lpstr>Dose-Related Late Mortality in the Pediatric Sildenafil Study </vt:lpstr>
      <vt:lpstr>Subcutaneous Treprostinil (Remodulin) for Late Pulmonary Hypertension in BPD</vt:lpstr>
      <vt:lpstr>Poor Survival in BPD Infants with Pulmonary Hypertension</vt:lpstr>
      <vt:lpstr>Resolution of Pulmonary Hypertension in BPD</vt:lpstr>
      <vt:lpstr>PowerPoint Presentation</vt:lpstr>
      <vt:lpstr>AHA/ATS Joint Guidelines for Pediatric PH</vt:lpstr>
      <vt:lpstr>Pulmonary Hypertension in BPD</vt:lpstr>
      <vt:lpstr>Pulmonary Hypertension in BPD</vt:lpstr>
      <vt:lpstr>Conclusions</vt:lpstr>
      <vt:lpstr>Pediatric Pulmonary Hypertension Network (PPHNet)</vt:lpstr>
      <vt:lpstr>Q&amp;A</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the Problem of PH in the NICU</dc:title>
  <dc:creator>Krishnan, Usha S.</dc:creator>
  <cp:lastModifiedBy>Stephen Nelson</cp:lastModifiedBy>
  <cp:revision>99</cp:revision>
  <dcterms:created xsi:type="dcterms:W3CDTF">2015-11-29T22:02:01Z</dcterms:created>
  <dcterms:modified xsi:type="dcterms:W3CDTF">2016-01-12T20:25:55Z</dcterms:modified>
</cp:coreProperties>
</file>